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1388388" cy="30279975"/>
  <p:notesSz cx="20926425" cy="298227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userDrawn="1">
          <p15:clr>
            <a:srgbClr val="A4A3A4"/>
          </p15:clr>
        </p15:guide>
        <p15:guide id="2" pos="67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662" autoAdjust="0"/>
    <p:restoredTop sz="94660"/>
  </p:normalViewPr>
  <p:slideViewPr>
    <p:cSldViewPr snapToGrid="0">
      <p:cViewPr>
        <p:scale>
          <a:sx n="50" d="100"/>
          <a:sy n="50" d="100"/>
        </p:scale>
        <p:origin x="546" y="-534"/>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Rectangle 1"/>
          <p:cNvSpPr/>
          <p:nvPr/>
        </p:nvSpPr>
        <p:spPr>
          <a:xfrm>
            <a:off x="0" y="0"/>
            <a:ext cx="20926800" cy="29822400"/>
          </a:xfrm>
          <a:prstGeom prst="rect">
            <a:avLst/>
          </a:prstGeom>
          <a:solidFill>
            <a:srgbClr val="FFFFFF"/>
          </a:solidFill>
          <a:ln w="9360">
            <a:noFill/>
          </a:ln>
        </p:spPr>
      </p:sp>
      <p:sp>
        <p:nvSpPr>
          <p:cNvPr id="40" name="CustomShape 2"/>
          <p:cNvSpPr/>
          <p:nvPr/>
        </p:nvSpPr>
        <p:spPr>
          <a:xfrm>
            <a:off x="0" y="0"/>
            <a:ext cx="20926440" cy="29822760"/>
          </a:xfrm>
          <a:custGeom>
            <a:avLst/>
            <a:gdLst/>
            <a:ahLst/>
            <a:cxnLst/>
            <a:rect l="0" t="0" r="r" b="b"/>
            <a:pathLst>
              <a:path w="58131" h="82843">
                <a:moveTo>
                  <a:pt x="2" y="0"/>
                </a:moveTo>
                <a:cubicBezTo>
                  <a:pt x="1" y="0"/>
                  <a:pt x="0" y="1"/>
                  <a:pt x="0" y="2"/>
                </a:cubicBezTo>
                <a:lnTo>
                  <a:pt x="0" y="82839"/>
                </a:lnTo>
                <a:cubicBezTo>
                  <a:pt x="0" y="82840"/>
                  <a:pt x="1" y="82842"/>
                  <a:pt x="2" y="82842"/>
                </a:cubicBezTo>
                <a:lnTo>
                  <a:pt x="58127" y="82842"/>
                </a:lnTo>
                <a:cubicBezTo>
                  <a:pt x="58128" y="82842"/>
                  <a:pt x="58130" y="82840"/>
                  <a:pt x="58130" y="82839"/>
                </a:cubicBezTo>
                <a:lnTo>
                  <a:pt x="58130" y="2"/>
                </a:lnTo>
                <a:cubicBezTo>
                  <a:pt x="58130" y="1"/>
                  <a:pt x="58128" y="0"/>
                  <a:pt x="58127" y="0"/>
                </a:cubicBezTo>
                <a:lnTo>
                  <a:pt x="2" y="0"/>
                </a:lnTo>
              </a:path>
            </a:pathLst>
          </a:custGeom>
          <a:solidFill>
            <a:srgbClr val="FFFFFF"/>
          </a:solidFill>
          <a:ln>
            <a:noFill/>
          </a:ln>
        </p:spPr>
        <p:style>
          <a:lnRef idx="0">
            <a:scrgbClr r="0" g="0" b="0"/>
          </a:lnRef>
          <a:fillRef idx="0">
            <a:scrgbClr r="0" g="0" b="0"/>
          </a:fillRef>
          <a:effectRef idx="0">
            <a:scrgbClr r="0" g="0" b="0"/>
          </a:effectRef>
          <a:fontRef idx="minor"/>
        </p:style>
      </p:sp>
      <p:sp>
        <p:nvSpPr>
          <p:cNvPr id="41" name="CustomShape 3"/>
          <p:cNvSpPr/>
          <p:nvPr/>
        </p:nvSpPr>
        <p:spPr>
          <a:xfrm>
            <a:off x="0" y="0"/>
            <a:ext cx="20926440" cy="29822760"/>
          </a:xfrm>
          <a:custGeom>
            <a:avLst/>
            <a:gdLst/>
            <a:ahLst/>
            <a:cxnLst/>
            <a:rect l="0" t="0" r="r" b="b"/>
            <a:pathLst>
              <a:path w="58131" h="82843">
                <a:moveTo>
                  <a:pt x="2" y="0"/>
                </a:moveTo>
                <a:cubicBezTo>
                  <a:pt x="1" y="0"/>
                  <a:pt x="0" y="1"/>
                  <a:pt x="0" y="2"/>
                </a:cubicBezTo>
                <a:lnTo>
                  <a:pt x="0" y="82839"/>
                </a:lnTo>
                <a:cubicBezTo>
                  <a:pt x="0" y="82840"/>
                  <a:pt x="1" y="82842"/>
                  <a:pt x="2" y="82842"/>
                </a:cubicBezTo>
                <a:lnTo>
                  <a:pt x="58127" y="82842"/>
                </a:lnTo>
                <a:cubicBezTo>
                  <a:pt x="58128" y="82842"/>
                  <a:pt x="58130" y="82840"/>
                  <a:pt x="58130" y="82839"/>
                </a:cubicBezTo>
                <a:lnTo>
                  <a:pt x="58130" y="2"/>
                </a:lnTo>
                <a:cubicBezTo>
                  <a:pt x="58130" y="1"/>
                  <a:pt x="58128" y="0"/>
                  <a:pt x="58127" y="0"/>
                </a:cubicBezTo>
                <a:lnTo>
                  <a:pt x="2" y="0"/>
                </a:lnTo>
              </a:path>
            </a:pathLst>
          </a:custGeom>
          <a:solidFill>
            <a:srgbClr val="FFFFFF"/>
          </a:solidFill>
          <a:ln>
            <a:noFill/>
          </a:ln>
        </p:spPr>
        <p:style>
          <a:lnRef idx="0">
            <a:scrgbClr r="0" g="0" b="0"/>
          </a:lnRef>
          <a:fillRef idx="0">
            <a:scrgbClr r="0" g="0" b="0"/>
          </a:fillRef>
          <a:effectRef idx="0">
            <a:scrgbClr r="0" g="0" b="0"/>
          </a:effectRef>
          <a:fontRef idx="minor"/>
        </p:style>
      </p:sp>
      <p:sp>
        <p:nvSpPr>
          <p:cNvPr id="42" name="CustomShape 4"/>
          <p:cNvSpPr/>
          <p:nvPr/>
        </p:nvSpPr>
        <p:spPr>
          <a:xfrm>
            <a:off x="0" y="0"/>
            <a:ext cx="9069480" cy="148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3" name="PlaceHolder 5"/>
          <p:cNvSpPr>
            <a:spLocks noGrp="1"/>
          </p:cNvSpPr>
          <p:nvPr>
            <p:ph type="dt"/>
          </p:nvPr>
        </p:nvSpPr>
        <p:spPr>
          <a:xfrm>
            <a:off x="11853720" y="0"/>
            <a:ext cx="9066240" cy="1486080"/>
          </a:xfrm>
          <a:prstGeom prst="rect">
            <a:avLst/>
          </a:prstGeom>
        </p:spPr>
        <p:txBody>
          <a:bodyPr lIns="290160" tIns="145080" rIns="290160" bIns="145080"/>
          <a:lstStyle/>
          <a:p>
            <a:pPr algn="r">
              <a:lnSpc>
                <a:spcPct val="100000"/>
              </a:lnSpc>
            </a:pPr>
            <a:r>
              <a:rPr lang="ru-RU" sz="3800" b="0" strike="noStrike" spc="-1">
                <a:solidFill>
                  <a:srgbClr val="000000"/>
                </a:solidFill>
                <a:uFill>
                  <a:solidFill>
                    <a:srgbClr val="FFFFFF"/>
                  </a:solidFill>
                </a:uFill>
                <a:latin typeface="Calibri"/>
              </a:rPr>
              <a:t>&lt;дата/время&gt;</a:t>
            </a:r>
            <a:endParaRPr lang="ru-RU" sz="3800" b="0" strike="noStrike" spc="-1">
              <a:solidFill>
                <a:srgbClr val="000000"/>
              </a:solidFill>
              <a:uFill>
                <a:solidFill>
                  <a:srgbClr val="FFFFFF"/>
                </a:solidFill>
              </a:uFill>
              <a:latin typeface="Arial"/>
            </a:endParaRPr>
          </a:p>
        </p:txBody>
      </p:sp>
      <p:sp>
        <p:nvSpPr>
          <p:cNvPr id="44" name="PlaceHolder 6"/>
          <p:cNvSpPr>
            <a:spLocks noGrp="1"/>
          </p:cNvSpPr>
          <p:nvPr>
            <p:ph type="body"/>
          </p:nvPr>
        </p:nvSpPr>
        <p:spPr>
          <a:xfrm>
            <a:off x="2090520" y="14163840"/>
            <a:ext cx="16743240" cy="13415760"/>
          </a:xfrm>
          <a:prstGeom prst="rect">
            <a:avLst/>
          </a:prstGeom>
        </p:spPr>
        <p:txBody>
          <a:bodyPr lIns="0" tIns="0" rIns="0" bIns="0"/>
          <a:lstStyle/>
          <a:p>
            <a:r>
              <a:rPr lang="ru-RU" sz="1200" b="0" strike="noStrike" spc="-1">
                <a:solidFill>
                  <a:srgbClr val="000000"/>
                </a:solidFill>
                <a:uFill>
                  <a:solidFill>
                    <a:srgbClr val="FFFFFF"/>
                  </a:solidFill>
                </a:uFill>
                <a:latin typeface="Times New Roman"/>
              </a:rPr>
              <a:t>Для правки формата примечаний щёлкните мышью</a:t>
            </a:r>
          </a:p>
        </p:txBody>
      </p:sp>
      <p:sp>
        <p:nvSpPr>
          <p:cNvPr id="45" name="CustomShape 7"/>
          <p:cNvSpPr/>
          <p:nvPr/>
        </p:nvSpPr>
        <p:spPr>
          <a:xfrm>
            <a:off x="0" y="28327320"/>
            <a:ext cx="9069480" cy="148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6" name="PlaceHolder 8"/>
          <p:cNvSpPr>
            <a:spLocks noGrp="1"/>
          </p:cNvSpPr>
          <p:nvPr>
            <p:ph type="sldNum"/>
          </p:nvPr>
        </p:nvSpPr>
        <p:spPr>
          <a:xfrm>
            <a:off x="11853720" y="28327320"/>
            <a:ext cx="9066240" cy="1486080"/>
          </a:xfrm>
          <a:prstGeom prst="rect">
            <a:avLst/>
          </a:prstGeom>
        </p:spPr>
        <p:txBody>
          <a:bodyPr lIns="290160" tIns="145080" rIns="290160" bIns="145080" anchor="b"/>
          <a:lstStyle/>
          <a:p>
            <a:pPr algn="r">
              <a:lnSpc>
                <a:spcPct val="100000"/>
              </a:lnSpc>
            </a:pPr>
            <a:fld id="{31A48821-67D8-4752-87E2-8B0517935C50}" type="slidenum">
              <a:rPr lang="ru-RU" sz="3800" b="0" strike="noStrike" spc="-1">
                <a:solidFill>
                  <a:srgbClr val="000000"/>
                </a:solidFill>
                <a:uFill>
                  <a:solidFill>
                    <a:srgbClr val="FFFFFF"/>
                  </a:solidFill>
                </a:uFill>
                <a:latin typeface="Calibri"/>
              </a:rPr>
              <a:t>‹#›</a:t>
            </a:fld>
            <a:endParaRPr lang="ru-RU" sz="3800" b="0" strike="noStrike" spc="-1">
              <a:solidFill>
                <a:srgbClr val="000000"/>
              </a:solidFill>
              <a:uFill>
                <a:solidFill>
                  <a:srgbClr val="FFFFFF"/>
                </a:solidFill>
              </a:uFill>
              <a:latin typeface="Arial"/>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2090880" y="14163840"/>
            <a:ext cx="16746480" cy="134190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140" name="CustomShape 2"/>
          <p:cNvSpPr/>
          <p:nvPr/>
        </p:nvSpPr>
        <p:spPr>
          <a:xfrm>
            <a:off x="11853720" y="28327320"/>
            <a:ext cx="9069480" cy="14889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290160" tIns="145080" rIns="290160" bIns="145080" anchor="b"/>
          <a:lstStyle/>
          <a:p>
            <a:pPr algn="r">
              <a:lnSpc>
                <a:spcPct val="100000"/>
              </a:lnSpc>
            </a:pPr>
            <a:fld id="{8C374242-619D-4F09-AEC0-2E38210C4531}" type="slidenum">
              <a:rPr lang="ru-RU" sz="3800" b="0" strike="noStrike" spc="-1">
                <a:solidFill>
                  <a:srgbClr val="000000"/>
                </a:solidFill>
                <a:uFill>
                  <a:solidFill>
                    <a:srgbClr val="FFFFFF"/>
                  </a:solidFill>
                </a:uFill>
                <a:latin typeface="Calibri"/>
              </a:rPr>
              <a:t>1</a:t>
            </a:fld>
            <a:endParaRPr lang="ru-RU" sz="3800" b="0" strike="noStrike" spc="-1">
              <a:solidFill>
                <a:srgbClr val="000000"/>
              </a:solidFill>
              <a:uFill>
                <a:solidFill>
                  <a:srgbClr val="FFFFFF"/>
                </a:solidFill>
              </a:uFill>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
        <p:nvSpPr>
          <p:cNvPr id="27" name="PlaceHolder 2"/>
          <p:cNvSpPr>
            <a:spLocks noGrp="1"/>
          </p:cNvSpPr>
          <p:nvPr>
            <p:ph type="body"/>
          </p:nvPr>
        </p:nvSpPr>
        <p:spPr>
          <a:xfrm>
            <a:off x="1069560" y="7063920"/>
            <a:ext cx="1924380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1069560" y="17500680"/>
            <a:ext cx="1924380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
        <p:nvSpPr>
          <p:cNvPr id="30" name="PlaceHolder 2"/>
          <p:cNvSpPr>
            <a:spLocks noGrp="1"/>
          </p:cNvSpPr>
          <p:nvPr>
            <p:ph type="body"/>
          </p:nvPr>
        </p:nvSpPr>
        <p:spPr>
          <a:xfrm>
            <a:off x="1069560" y="706392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10930320" y="706392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10930320" y="1750068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1069560" y="1750068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
        <p:nvSpPr>
          <p:cNvPr id="35" name="PlaceHolder 2"/>
          <p:cNvSpPr>
            <a:spLocks noGrp="1"/>
          </p:cNvSpPr>
          <p:nvPr>
            <p:ph type="body"/>
          </p:nvPr>
        </p:nvSpPr>
        <p:spPr>
          <a:xfrm>
            <a:off x="1069560" y="7063920"/>
            <a:ext cx="19243800" cy="199818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1069560" y="7063920"/>
            <a:ext cx="19243800" cy="199818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pic>
        <p:nvPicPr>
          <p:cNvPr id="37" name="Рисунок 36"/>
          <p:cNvPicPr/>
          <p:nvPr/>
        </p:nvPicPr>
        <p:blipFill>
          <a:blip r:embed="rId2"/>
          <a:stretch/>
        </p:blipFill>
        <p:spPr>
          <a:xfrm>
            <a:off x="1069200" y="9377640"/>
            <a:ext cx="19243800" cy="15354000"/>
          </a:xfrm>
          <a:prstGeom prst="rect">
            <a:avLst/>
          </a:prstGeom>
          <a:ln>
            <a:noFill/>
          </a:ln>
        </p:spPr>
      </p:pic>
      <p:pic>
        <p:nvPicPr>
          <p:cNvPr id="38" name="Рисунок 37"/>
          <p:cNvPicPr/>
          <p:nvPr/>
        </p:nvPicPr>
        <p:blipFill>
          <a:blip r:embed="rId2"/>
          <a:stretch/>
        </p:blipFill>
        <p:spPr>
          <a:xfrm>
            <a:off x="1069200" y="9377640"/>
            <a:ext cx="19243800" cy="1535400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
        <p:nvSpPr>
          <p:cNvPr id="6" name="PlaceHolder 2"/>
          <p:cNvSpPr>
            <a:spLocks noGrp="1"/>
          </p:cNvSpPr>
          <p:nvPr>
            <p:ph type="subTitle"/>
          </p:nvPr>
        </p:nvSpPr>
        <p:spPr>
          <a:xfrm>
            <a:off x="1069560" y="7063920"/>
            <a:ext cx="19243800" cy="19981800"/>
          </a:xfrm>
          <a:prstGeom prst="rect">
            <a:avLst/>
          </a:prstGeom>
        </p:spPr>
        <p:txBody>
          <a:bodyPr lIns="0" tIns="0" rIns="0" bIns="0" anchor="ctr"/>
          <a:lstStyle/>
          <a:p>
            <a:pPr marL="342720" indent="-342720" algn="ctr">
              <a:spcBef>
                <a:spcPts val="2574"/>
              </a:spcBef>
            </a:pPr>
            <a:endParaRPr lang="ru-RU" sz="10300" b="0" strike="noStrike" spc="-1">
              <a:solidFill>
                <a:srgbClr val="000000"/>
              </a:solidFill>
              <a:uFill>
                <a:solidFill>
                  <a:srgbClr val="FFFFFF"/>
                </a:solidFill>
              </a:u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
        <p:nvSpPr>
          <p:cNvPr id="8" name="PlaceHolder 2"/>
          <p:cNvSpPr>
            <a:spLocks noGrp="1"/>
          </p:cNvSpPr>
          <p:nvPr>
            <p:ph type="body"/>
          </p:nvPr>
        </p:nvSpPr>
        <p:spPr>
          <a:xfrm>
            <a:off x="1069560" y="7063920"/>
            <a:ext cx="19243800" cy="199818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
        <p:nvSpPr>
          <p:cNvPr id="10" name="PlaceHolder 2"/>
          <p:cNvSpPr>
            <a:spLocks noGrp="1"/>
          </p:cNvSpPr>
          <p:nvPr>
            <p:ph type="body"/>
          </p:nvPr>
        </p:nvSpPr>
        <p:spPr>
          <a:xfrm>
            <a:off x="1069560" y="7063920"/>
            <a:ext cx="9390960" cy="199818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10930320" y="7063920"/>
            <a:ext cx="9390960" cy="199818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069560" y="1212840"/>
            <a:ext cx="19243800" cy="23380560"/>
          </a:xfrm>
          <a:prstGeom prst="rect">
            <a:avLst/>
          </a:prstGeom>
        </p:spPr>
        <p:txBody>
          <a:bodyPr lIns="0" tIns="0" rIns="0" bIns="0" anchor="ctr"/>
          <a:lstStyle/>
          <a:p>
            <a:pPr marL="342720" indent="-342720" algn="ctr">
              <a:spcBef>
                <a:spcPts val="2574"/>
              </a:spcBef>
            </a:pPr>
            <a:endParaRPr lang="ru-RU" sz="10300" b="0" strike="noStrike" spc="-1">
              <a:solidFill>
                <a:srgbClr val="000000"/>
              </a:solidFill>
              <a:uFill>
                <a:solidFill>
                  <a:srgbClr val="FFFFFF"/>
                </a:solidFill>
              </a:uFill>
              <a:latin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
        <p:nvSpPr>
          <p:cNvPr id="15" name="PlaceHolder 2"/>
          <p:cNvSpPr>
            <a:spLocks noGrp="1"/>
          </p:cNvSpPr>
          <p:nvPr>
            <p:ph type="body"/>
          </p:nvPr>
        </p:nvSpPr>
        <p:spPr>
          <a:xfrm>
            <a:off x="1069560" y="706392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1069560" y="1750068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10930320" y="7063920"/>
            <a:ext cx="9390960" cy="199818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
        <p:nvSpPr>
          <p:cNvPr id="19" name="PlaceHolder 2"/>
          <p:cNvSpPr>
            <a:spLocks noGrp="1"/>
          </p:cNvSpPr>
          <p:nvPr>
            <p:ph type="body"/>
          </p:nvPr>
        </p:nvSpPr>
        <p:spPr>
          <a:xfrm>
            <a:off x="1069560" y="7063920"/>
            <a:ext cx="9390960" cy="199818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10930320" y="706392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10930320" y="1750068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069560" y="341640"/>
            <a:ext cx="19243800" cy="6786360"/>
          </a:xfrm>
          <a:prstGeom prst="rect">
            <a:avLst/>
          </a:prstGeom>
        </p:spPr>
        <p:txBody>
          <a:bodyPr lIns="295200" tIns="147600" rIns="295200" bIns="147600" anchor="ctr"/>
          <a:lstStyle/>
          <a:p>
            <a:pPr algn="ctr"/>
            <a:endParaRPr lang="ru-RU" sz="14200" b="0" strike="noStrike" spc="-1">
              <a:solidFill>
                <a:srgbClr val="000000"/>
              </a:solidFill>
              <a:uFill>
                <a:solidFill>
                  <a:srgbClr val="FFFFFF"/>
                </a:solidFill>
              </a:uFill>
              <a:latin typeface="Calibri"/>
            </a:endParaRPr>
          </a:p>
        </p:txBody>
      </p:sp>
      <p:sp>
        <p:nvSpPr>
          <p:cNvPr id="23" name="PlaceHolder 2"/>
          <p:cNvSpPr>
            <a:spLocks noGrp="1"/>
          </p:cNvSpPr>
          <p:nvPr>
            <p:ph type="body"/>
          </p:nvPr>
        </p:nvSpPr>
        <p:spPr>
          <a:xfrm>
            <a:off x="1069560" y="706392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10930320" y="7063920"/>
            <a:ext cx="939096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1069560" y="17500680"/>
            <a:ext cx="19243800" cy="9531000"/>
          </a:xfrm>
          <a:prstGeom prst="rect">
            <a:avLst/>
          </a:prstGeom>
        </p:spPr>
        <p:txBody>
          <a:bodyPr lIns="295200" tIns="147600" rIns="295200" bIns="147600">
            <a:normAutofit/>
          </a:bodyPr>
          <a:lstStyle/>
          <a:p>
            <a:endParaRPr lang="ru-RU" sz="103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069560" y="1212840"/>
            <a:ext cx="19243800" cy="5043600"/>
          </a:xfrm>
          <a:prstGeom prst="rect">
            <a:avLst/>
          </a:prstGeom>
        </p:spPr>
        <p:txBody>
          <a:bodyPr lIns="295200" tIns="147600" rIns="295200" bIns="147600" anchor="ctr"/>
          <a:lstStyle/>
          <a:p>
            <a:pPr algn="ctr"/>
            <a:r>
              <a:rPr lang="ru-RU" sz="14200" b="0" strike="noStrike" spc="-1">
                <a:solidFill>
                  <a:srgbClr val="000000"/>
                </a:solidFill>
                <a:uFill>
                  <a:solidFill>
                    <a:srgbClr val="FFFFFF"/>
                  </a:solidFill>
                </a:uFill>
                <a:latin typeface="Calibri"/>
              </a:rPr>
              <a:t>Для правки текста заголовка щёлкните мышью</a:t>
            </a:r>
          </a:p>
        </p:txBody>
      </p:sp>
      <p:sp>
        <p:nvSpPr>
          <p:cNvPr id="6" name="PlaceHolder 2"/>
          <p:cNvSpPr>
            <a:spLocks noGrp="1"/>
          </p:cNvSpPr>
          <p:nvPr>
            <p:ph type="body"/>
          </p:nvPr>
        </p:nvSpPr>
        <p:spPr>
          <a:xfrm>
            <a:off x="1069560" y="7063920"/>
            <a:ext cx="19243800" cy="19981800"/>
          </a:xfrm>
          <a:prstGeom prst="rect">
            <a:avLst/>
          </a:prstGeom>
        </p:spPr>
        <p:txBody>
          <a:bodyPr lIns="295200" tIns="147600" rIns="295200" bIns="147600">
            <a:normAutofit/>
          </a:bodyPr>
          <a:lstStyle/>
          <a:p>
            <a:pPr marL="342720" indent="-342720">
              <a:spcBef>
                <a:spcPts val="2574"/>
              </a:spcBef>
            </a:pPr>
            <a:r>
              <a:rPr lang="ru-RU" sz="10300" b="0" strike="noStrike" spc="-1">
                <a:solidFill>
                  <a:srgbClr val="000000"/>
                </a:solidFill>
                <a:uFill>
                  <a:solidFill>
                    <a:srgbClr val="FFFFFF"/>
                  </a:solidFill>
                </a:uFill>
                <a:latin typeface="Calibri"/>
              </a:rPr>
              <a:t>Для правки структуры щёлкните мышью</a:t>
            </a:r>
          </a:p>
          <a:p>
            <a:pPr marL="742680" lvl="1" indent="-285480">
              <a:spcBef>
                <a:spcPts val="2248"/>
              </a:spcBef>
              <a:buClr>
                <a:srgbClr val="000000"/>
              </a:buClr>
              <a:buFont typeface="Times New Roman"/>
              <a:buChar char="–"/>
            </a:pPr>
            <a:r>
              <a:rPr lang="ru-RU" sz="9000" b="0" strike="noStrike" spc="-1">
                <a:solidFill>
                  <a:srgbClr val="000000"/>
                </a:solidFill>
                <a:uFill>
                  <a:solidFill>
                    <a:srgbClr val="FFFFFF"/>
                  </a:solidFill>
                </a:uFill>
                <a:latin typeface="Calibri"/>
              </a:rPr>
              <a:t>Второй уровень структуры</a:t>
            </a:r>
          </a:p>
          <a:p>
            <a:pPr marL="1143000" lvl="2" indent="-228600">
              <a:spcBef>
                <a:spcPts val="1925"/>
              </a:spcBef>
              <a:buClr>
                <a:srgbClr val="000000"/>
              </a:buClr>
              <a:buFont typeface="Times New Roman"/>
              <a:buChar char="•"/>
            </a:pPr>
            <a:r>
              <a:rPr lang="ru-RU" sz="7700" b="0" strike="noStrike" spc="-1">
                <a:solidFill>
                  <a:srgbClr val="000000"/>
                </a:solidFill>
                <a:uFill>
                  <a:solidFill>
                    <a:srgbClr val="FFFFFF"/>
                  </a:solidFill>
                </a:uFill>
                <a:latin typeface="Calibri"/>
              </a:rPr>
              <a:t>Третий уровень структуры</a:t>
            </a:r>
          </a:p>
          <a:p>
            <a:pPr marL="1600200" lvl="3" indent="-228600">
              <a:spcBef>
                <a:spcPts val="1624"/>
              </a:spcBef>
              <a:buClr>
                <a:srgbClr val="000000"/>
              </a:buClr>
              <a:buFont typeface="Times New Roman"/>
              <a:buChar char="–"/>
            </a:pPr>
            <a:r>
              <a:rPr lang="ru-RU" sz="6500" b="0" strike="noStrike" spc="-1">
                <a:solidFill>
                  <a:srgbClr val="000000"/>
                </a:solidFill>
                <a:uFill>
                  <a:solidFill>
                    <a:srgbClr val="FFFFFF"/>
                  </a:solidFill>
                </a:uFill>
                <a:latin typeface="Calibri"/>
              </a:rPr>
              <a:t>Четвёртый уровень структуры</a:t>
            </a:r>
          </a:p>
          <a:p>
            <a:pPr marL="2057400" lvl="4" indent="-228600">
              <a:spcBef>
                <a:spcPts val="1624"/>
              </a:spcBef>
              <a:buClr>
                <a:srgbClr val="000000"/>
              </a:buClr>
              <a:buFont typeface="Times New Roman"/>
              <a:buChar char="»"/>
            </a:pPr>
            <a:r>
              <a:rPr lang="ru-RU" sz="6500" b="0" strike="noStrike" spc="-1">
                <a:solidFill>
                  <a:srgbClr val="000000"/>
                </a:solidFill>
                <a:uFill>
                  <a:solidFill>
                    <a:srgbClr val="FFFFFF"/>
                  </a:solidFill>
                </a:uFill>
                <a:latin typeface="Calibri"/>
              </a:rPr>
              <a:t>Пятый уровень структуры</a:t>
            </a:r>
          </a:p>
          <a:p>
            <a:pPr marL="2057400" lvl="5" indent="-228600">
              <a:spcBef>
                <a:spcPts val="1624"/>
              </a:spcBef>
              <a:buClr>
                <a:srgbClr val="000000"/>
              </a:buClr>
              <a:buFont typeface="Times New Roman"/>
              <a:buChar char="»"/>
            </a:pPr>
            <a:r>
              <a:rPr lang="ru-RU" sz="6500" b="0" strike="noStrike" spc="-1">
                <a:solidFill>
                  <a:srgbClr val="000000"/>
                </a:solidFill>
                <a:uFill>
                  <a:solidFill>
                    <a:srgbClr val="FFFFFF"/>
                  </a:solidFill>
                </a:uFill>
                <a:latin typeface="Calibri"/>
              </a:rPr>
              <a:t>Шестой уровень структуры</a:t>
            </a:r>
          </a:p>
          <a:p>
            <a:pPr marL="2057400" lvl="6" indent="-228600">
              <a:spcBef>
                <a:spcPts val="1624"/>
              </a:spcBef>
              <a:buClr>
                <a:srgbClr val="000000"/>
              </a:buClr>
              <a:buFont typeface="Times New Roman"/>
              <a:buChar char="»"/>
            </a:pPr>
            <a:r>
              <a:rPr lang="ru-RU" sz="6500" b="0" strike="noStrike" spc="-1">
                <a:solidFill>
                  <a:srgbClr val="000000"/>
                </a:solidFill>
                <a:uFill>
                  <a:solidFill>
                    <a:srgbClr val="FFFFFF"/>
                  </a:solidFill>
                </a:uFill>
                <a:latin typeface="Calibri"/>
              </a:rPr>
              <a:t>Седьмой уровень структуры</a:t>
            </a:r>
          </a:p>
        </p:txBody>
      </p:sp>
      <p:sp>
        <p:nvSpPr>
          <p:cNvPr id="2" name="PlaceHolder 3"/>
          <p:cNvSpPr>
            <a:spLocks noGrp="1"/>
          </p:cNvSpPr>
          <p:nvPr>
            <p:ph type="dt"/>
          </p:nvPr>
        </p:nvSpPr>
        <p:spPr>
          <a:xfrm>
            <a:off x="1069560" y="28065240"/>
            <a:ext cx="4986360" cy="1608480"/>
          </a:xfrm>
          <a:prstGeom prst="rect">
            <a:avLst/>
          </a:prstGeom>
        </p:spPr>
        <p:txBody>
          <a:bodyPr lIns="295200" tIns="147600" rIns="295200" bIns="147600" anchor="ctr"/>
          <a:lstStyle/>
          <a:p>
            <a:pPr>
              <a:lnSpc>
                <a:spcPct val="100000"/>
              </a:lnSpc>
            </a:pPr>
            <a:r>
              <a:rPr lang="ru-RU" sz="3900" b="0" strike="noStrike" spc="-1">
                <a:solidFill>
                  <a:srgbClr val="898989"/>
                </a:solidFill>
                <a:uFill>
                  <a:solidFill>
                    <a:srgbClr val="FFFFFF"/>
                  </a:solidFill>
                </a:uFill>
                <a:latin typeface="Calibri"/>
              </a:rPr>
              <a:t>&lt;дата/время&gt;</a:t>
            </a:r>
            <a:endParaRPr lang="ru-RU" sz="3900" b="0" strike="noStrike" spc="-1">
              <a:solidFill>
                <a:srgbClr val="000000"/>
              </a:solidFill>
              <a:uFill>
                <a:solidFill>
                  <a:srgbClr val="FFFFFF"/>
                </a:solidFill>
              </a:uFill>
              <a:latin typeface="Arial"/>
            </a:endParaRPr>
          </a:p>
        </p:txBody>
      </p:sp>
      <p:sp>
        <p:nvSpPr>
          <p:cNvPr id="3" name="CustomShape 4"/>
          <p:cNvSpPr/>
          <p:nvPr/>
        </p:nvSpPr>
        <p:spPr>
          <a:xfrm>
            <a:off x="7307280" y="28065240"/>
            <a:ext cx="6772320" cy="16113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4" name="PlaceHolder 5"/>
          <p:cNvSpPr>
            <a:spLocks noGrp="1"/>
          </p:cNvSpPr>
          <p:nvPr>
            <p:ph type="sldNum"/>
          </p:nvPr>
        </p:nvSpPr>
        <p:spPr>
          <a:xfrm>
            <a:off x="15327000" y="28065240"/>
            <a:ext cx="4986360" cy="1608480"/>
          </a:xfrm>
          <a:prstGeom prst="rect">
            <a:avLst/>
          </a:prstGeom>
        </p:spPr>
        <p:txBody>
          <a:bodyPr lIns="295200" tIns="147600" rIns="295200" bIns="147600" anchor="ctr"/>
          <a:lstStyle/>
          <a:p>
            <a:pPr algn="r">
              <a:lnSpc>
                <a:spcPct val="100000"/>
              </a:lnSpc>
            </a:pPr>
            <a:fld id="{5D6E01DC-0474-4FC2-87B9-EB509BBA1000}" type="slidenum">
              <a:rPr lang="ru-RU" sz="3900" b="0" strike="noStrike" spc="-1">
                <a:solidFill>
                  <a:srgbClr val="898989"/>
                </a:solidFill>
                <a:uFill>
                  <a:solidFill>
                    <a:srgbClr val="FFFFFF"/>
                  </a:solidFill>
                </a:uFill>
                <a:latin typeface="Calibri"/>
              </a:rPr>
              <a:t>‹#›</a:t>
            </a:fld>
            <a:endParaRPr lang="ru-RU" sz="3900" b="0" strike="noStrike" spc="-1">
              <a:solidFill>
                <a:srgbClr val="000000"/>
              </a:solidFill>
              <a:uFill>
                <a:solidFill>
                  <a:srgbClr val="FFFFFF"/>
                </a:solidFill>
              </a:u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 name="CustomShape 1"/>
          <p:cNvSpPr/>
          <p:nvPr/>
        </p:nvSpPr>
        <p:spPr>
          <a:xfrm>
            <a:off x="855720" y="882720"/>
            <a:ext cx="19675440" cy="15573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62640" tIns="31320" rIns="62640" bIns="31320"/>
          <a:lstStyle/>
          <a:p>
            <a:pPr algn="ctr">
              <a:lnSpc>
                <a:spcPct val="100000"/>
              </a:lnSpc>
            </a:pPr>
            <a:r>
              <a:rPr lang="ru-RU" sz="4800" b="0" strike="noStrike" spc="-1">
                <a:solidFill>
                  <a:srgbClr val="E46C0A"/>
                </a:solidFill>
                <a:uFill>
                  <a:solidFill>
                    <a:srgbClr val="FFFFFF"/>
                  </a:solidFill>
                </a:uFill>
                <a:latin typeface="Arial"/>
                <a:ea typeface="Arial"/>
              </a:rPr>
              <a:t>Об оценке несущей способности погружных свай методами волновой теории удара</a:t>
            </a:r>
            <a:endParaRPr lang="ru-RU" sz="4800" b="0" strike="noStrike" spc="-1">
              <a:solidFill>
                <a:srgbClr val="000000"/>
              </a:solidFill>
              <a:uFill>
                <a:solidFill>
                  <a:srgbClr val="FFFFFF"/>
                </a:solidFill>
              </a:uFill>
              <a:latin typeface="Arial"/>
            </a:endParaRPr>
          </a:p>
        </p:txBody>
      </p:sp>
      <p:sp>
        <p:nvSpPr>
          <p:cNvPr id="48" name="CustomShape 2"/>
          <p:cNvSpPr/>
          <p:nvPr/>
        </p:nvSpPr>
        <p:spPr>
          <a:xfrm>
            <a:off x="0" y="2538360"/>
            <a:ext cx="21386880" cy="9162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62640" tIns="31320" rIns="62640" bIns="31320"/>
          <a:lstStyle/>
          <a:p>
            <a:pPr algn="ctr">
              <a:lnSpc>
                <a:spcPct val="100000"/>
              </a:lnSpc>
            </a:pPr>
            <a:r>
              <a:rPr lang="ru-RU" sz="2800" b="0" strike="noStrike" spc="-1">
                <a:solidFill>
                  <a:srgbClr val="000000"/>
                </a:solidFill>
                <a:uFill>
                  <a:solidFill>
                    <a:srgbClr val="FFFFFF"/>
                  </a:solidFill>
                </a:uFill>
                <a:latin typeface="Times New Roman"/>
                <a:ea typeface="Times New Roman"/>
              </a:rPr>
              <a:t>Гусев Г.Н., Маккавеев А.В., Матвеенко В.П.</a:t>
            </a:r>
            <a:endParaRPr lang="ru-RU" sz="2800" b="0" strike="noStrike" spc="-1">
              <a:solidFill>
                <a:srgbClr val="000000"/>
              </a:solidFill>
              <a:uFill>
                <a:solidFill>
                  <a:srgbClr val="FFFFFF"/>
                </a:solidFill>
              </a:uFill>
              <a:latin typeface="Arial"/>
            </a:endParaRPr>
          </a:p>
          <a:p>
            <a:pPr algn="ctr">
              <a:lnSpc>
                <a:spcPct val="100000"/>
              </a:lnSpc>
            </a:pPr>
            <a:r>
              <a:rPr lang="ru-RU" sz="2800" b="0" i="1" strike="noStrike" spc="-1">
                <a:solidFill>
                  <a:srgbClr val="000000"/>
                </a:solidFill>
                <a:uFill>
                  <a:solidFill>
                    <a:srgbClr val="FFFFFF"/>
                  </a:solidFill>
                </a:uFill>
                <a:latin typeface="Times New Roman"/>
                <a:ea typeface="Times New Roman"/>
              </a:rPr>
              <a:t>Институт механики сплошных сред УрО РАН</a:t>
            </a:r>
            <a:r>
              <a:rPr lang="en-US" sz="2800" b="0" i="1" strike="noStrike" spc="-1">
                <a:solidFill>
                  <a:srgbClr val="000000"/>
                </a:solidFill>
                <a:uFill>
                  <a:solidFill>
                    <a:srgbClr val="FFFFFF"/>
                  </a:solidFill>
                </a:uFill>
                <a:latin typeface="Times New Roman"/>
                <a:ea typeface="Times New Roman"/>
              </a:rPr>
              <a:t>, </a:t>
            </a:r>
            <a:r>
              <a:rPr lang="ru-RU" sz="2800" b="0" i="1" strike="noStrike" spc="-1">
                <a:solidFill>
                  <a:srgbClr val="000000"/>
                </a:solidFill>
                <a:uFill>
                  <a:solidFill>
                    <a:srgbClr val="FFFFFF"/>
                  </a:solidFill>
                </a:uFill>
                <a:latin typeface="Times New Roman"/>
                <a:ea typeface="Times New Roman"/>
              </a:rPr>
              <a:t>г. Пермь</a:t>
            </a:r>
            <a:endParaRPr lang="ru-RU" sz="2800" b="0" strike="noStrike" spc="-1">
              <a:solidFill>
                <a:srgbClr val="000000"/>
              </a:solidFill>
              <a:uFill>
                <a:solidFill>
                  <a:srgbClr val="FFFFFF"/>
                </a:solidFill>
              </a:uFill>
              <a:latin typeface="Arial"/>
            </a:endParaRPr>
          </a:p>
        </p:txBody>
      </p:sp>
      <p:sp>
        <p:nvSpPr>
          <p:cNvPr id="49" name="CustomShape 3"/>
          <p:cNvSpPr/>
          <p:nvPr/>
        </p:nvSpPr>
        <p:spPr>
          <a:xfrm>
            <a:off x="0" y="90360"/>
            <a:ext cx="21386880" cy="125640"/>
          </a:xfrm>
          <a:prstGeom prst="rect">
            <a:avLst/>
          </a:prstGeom>
          <a:solidFill>
            <a:srgbClr val="D9D9D9"/>
          </a:solidFill>
          <a:ln>
            <a:noFill/>
          </a:ln>
        </p:spPr>
        <p:style>
          <a:lnRef idx="0">
            <a:scrgbClr r="0" g="0" b="0"/>
          </a:lnRef>
          <a:fillRef idx="0">
            <a:scrgbClr r="0" g="0" b="0"/>
          </a:fillRef>
          <a:effectRef idx="0">
            <a:scrgbClr r="0" g="0" b="0"/>
          </a:effectRef>
          <a:fontRef idx="minor"/>
        </p:style>
      </p:sp>
      <p:sp>
        <p:nvSpPr>
          <p:cNvPr id="50" name="CustomShape 4"/>
          <p:cNvSpPr/>
          <p:nvPr/>
        </p:nvSpPr>
        <p:spPr>
          <a:xfrm>
            <a:off x="0" y="-54000"/>
            <a:ext cx="21386880" cy="252360"/>
          </a:xfrm>
          <a:prstGeom prst="rect">
            <a:avLst/>
          </a:prstGeom>
          <a:solidFill>
            <a:srgbClr val="7F7F7F"/>
          </a:solidFill>
          <a:ln w="25560">
            <a:solidFill>
              <a:srgbClr val="558ED5"/>
            </a:solidFill>
            <a:miter/>
          </a:ln>
        </p:spPr>
        <p:style>
          <a:lnRef idx="0">
            <a:scrgbClr r="0" g="0" b="0"/>
          </a:lnRef>
          <a:fillRef idx="0">
            <a:scrgbClr r="0" g="0" b="0"/>
          </a:fillRef>
          <a:effectRef idx="0">
            <a:scrgbClr r="0" g="0" b="0"/>
          </a:effectRef>
          <a:fontRef idx="minor"/>
        </p:style>
      </p:sp>
      <p:sp>
        <p:nvSpPr>
          <p:cNvPr id="51" name="CustomShape 5"/>
          <p:cNvSpPr/>
          <p:nvPr/>
        </p:nvSpPr>
        <p:spPr>
          <a:xfrm>
            <a:off x="0" y="30135600"/>
            <a:ext cx="21386880" cy="125280"/>
          </a:xfrm>
          <a:prstGeom prst="rect">
            <a:avLst/>
          </a:prstGeom>
          <a:solidFill>
            <a:srgbClr val="C0C0C0"/>
          </a:solidFill>
          <a:ln>
            <a:noFill/>
          </a:ln>
        </p:spPr>
        <p:style>
          <a:lnRef idx="0">
            <a:scrgbClr r="0" g="0" b="0"/>
          </a:lnRef>
          <a:fillRef idx="0">
            <a:scrgbClr r="0" g="0" b="0"/>
          </a:fillRef>
          <a:effectRef idx="0">
            <a:scrgbClr r="0" g="0" b="0"/>
          </a:effectRef>
          <a:fontRef idx="minor"/>
        </p:style>
      </p:sp>
      <p:sp>
        <p:nvSpPr>
          <p:cNvPr id="52" name="CustomShape 6"/>
          <p:cNvSpPr/>
          <p:nvPr/>
        </p:nvSpPr>
        <p:spPr>
          <a:xfrm>
            <a:off x="0" y="30279960"/>
            <a:ext cx="21386880" cy="504720"/>
          </a:xfrm>
          <a:prstGeom prst="rect">
            <a:avLst/>
          </a:prstGeom>
          <a:solidFill>
            <a:srgbClr val="808080"/>
          </a:solidFill>
          <a:ln>
            <a:noFill/>
          </a:ln>
        </p:spPr>
        <p:style>
          <a:lnRef idx="0">
            <a:scrgbClr r="0" g="0" b="0"/>
          </a:lnRef>
          <a:fillRef idx="0">
            <a:scrgbClr r="0" g="0" b="0"/>
          </a:fillRef>
          <a:effectRef idx="0">
            <a:scrgbClr r="0" g="0" b="0"/>
          </a:effectRef>
          <a:fontRef idx="minor"/>
        </p:style>
      </p:sp>
      <p:sp>
        <p:nvSpPr>
          <p:cNvPr id="53" name="Line 7"/>
          <p:cNvSpPr/>
          <p:nvPr/>
        </p:nvSpPr>
        <p:spPr>
          <a:xfrm flipH="1">
            <a:off x="10625040" y="3692160"/>
            <a:ext cx="7920" cy="26271720"/>
          </a:xfrm>
          <a:prstGeom prst="line">
            <a:avLst/>
          </a:prstGeom>
          <a:ln w="9360">
            <a:solidFill>
              <a:srgbClr val="BE4B48"/>
            </a:solidFill>
            <a:miter/>
          </a:ln>
        </p:spPr>
        <p:style>
          <a:lnRef idx="0">
            <a:scrgbClr r="0" g="0" b="0"/>
          </a:lnRef>
          <a:fillRef idx="0">
            <a:scrgbClr r="0" g="0" b="0"/>
          </a:fillRef>
          <a:effectRef idx="0">
            <a:scrgbClr r="0" g="0" b="0"/>
          </a:effectRef>
          <a:fontRef idx="minor"/>
        </p:style>
      </p:sp>
      <p:sp>
        <p:nvSpPr>
          <p:cNvPr id="54" name="CustomShape 8"/>
          <p:cNvSpPr/>
          <p:nvPr/>
        </p:nvSpPr>
        <p:spPr>
          <a:xfrm>
            <a:off x="442800" y="11612520"/>
            <a:ext cx="9975960" cy="703440"/>
          </a:xfrm>
          <a:custGeom>
            <a:avLst/>
            <a:gdLst/>
            <a:ahLst/>
            <a:cxnLst/>
            <a:rect l="l" t="t" r="r" b="b"/>
            <a:pathLst>
              <a:path w="21600" h="21600">
                <a:moveTo>
                  <a:pt x="0" y="0"/>
                </a:moveTo>
                <a:lnTo>
                  <a:pt x="21600" y="0"/>
                </a:lnTo>
                <a:lnTo>
                  <a:pt x="21600" y="21600"/>
                </a:lnTo>
                <a:lnTo>
                  <a:pt x="0" y="21600"/>
                </a:lnTo>
                <a:lnTo>
                  <a:pt x="0" y="0"/>
                </a:lnTo>
                <a:close/>
              </a:path>
            </a:pathLst>
          </a:custGeom>
          <a:solidFill>
            <a:srgbClr val="E46C0A"/>
          </a:solidFill>
          <a:ln>
            <a:noFill/>
          </a:ln>
        </p:spPr>
        <p:style>
          <a:lnRef idx="0">
            <a:scrgbClr r="0" g="0" b="0"/>
          </a:lnRef>
          <a:fillRef idx="0">
            <a:scrgbClr r="0" g="0" b="0"/>
          </a:fillRef>
          <a:effectRef idx="0">
            <a:scrgbClr r="0" g="0" b="0"/>
          </a:effectRef>
          <a:fontRef idx="minor"/>
        </p:style>
        <p:txBody>
          <a:bodyPr lIns="245880" tIns="0" rIns="62640" bIns="0" anchor="ctr"/>
          <a:lstStyle/>
          <a:p>
            <a:r>
              <a:rPr lang="ru-RU" sz="2700" b="0" strike="noStrike" spc="-1">
                <a:solidFill>
                  <a:srgbClr val="FFFFFF"/>
                </a:solidFill>
                <a:uFill>
                  <a:solidFill>
                    <a:srgbClr val="FFFFFF"/>
                  </a:solidFill>
                </a:uFill>
                <a:latin typeface="Arial"/>
              </a:rPr>
              <a:t>Формулы определения НСС в динамических испытаниях</a:t>
            </a:r>
            <a:endParaRPr lang="ru-RU" sz="2700" b="0" strike="noStrike" spc="-1">
              <a:solidFill>
                <a:srgbClr val="000000"/>
              </a:solidFill>
              <a:uFill>
                <a:solidFill>
                  <a:srgbClr val="FFFFFF"/>
                </a:solidFill>
              </a:uFill>
              <a:latin typeface="Arial"/>
            </a:endParaRPr>
          </a:p>
        </p:txBody>
      </p:sp>
      <p:sp>
        <p:nvSpPr>
          <p:cNvPr id="55" name="CustomShape 9"/>
          <p:cNvSpPr/>
          <p:nvPr/>
        </p:nvSpPr>
        <p:spPr>
          <a:xfrm>
            <a:off x="324000" y="11612520"/>
            <a:ext cx="114120" cy="703440"/>
          </a:xfrm>
          <a:prstGeom prst="rect">
            <a:avLst/>
          </a:prstGeom>
          <a:solidFill>
            <a:srgbClr val="FCD5B5"/>
          </a:solidFill>
          <a:ln>
            <a:noFill/>
          </a:ln>
        </p:spPr>
        <p:style>
          <a:lnRef idx="0">
            <a:scrgbClr r="0" g="0" b="0"/>
          </a:lnRef>
          <a:fillRef idx="0">
            <a:scrgbClr r="0" g="0" b="0"/>
          </a:fillRef>
          <a:effectRef idx="0">
            <a:scrgbClr r="0" g="0" b="0"/>
          </a:effectRef>
          <a:fontRef idx="minor"/>
        </p:style>
      </p:sp>
      <p:sp>
        <p:nvSpPr>
          <p:cNvPr id="56" name="CustomShape 10"/>
          <p:cNvSpPr/>
          <p:nvPr/>
        </p:nvSpPr>
        <p:spPr>
          <a:xfrm>
            <a:off x="252360" y="4483080"/>
            <a:ext cx="10002960" cy="70761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62640" tIns="31320" rIns="62640" bIns="31320"/>
          <a:lstStyle/>
          <a:p>
            <a:pPr indent="361950" algn="just"/>
            <a:r>
              <a:rPr lang="ru-RU" sz="2000" b="0" strike="noStrike" spc="-1" dirty="0">
                <a:solidFill>
                  <a:srgbClr val="000000"/>
                </a:solidFill>
                <a:uFill>
                  <a:solidFill>
                    <a:srgbClr val="FFFFFF"/>
                  </a:solidFill>
                </a:uFill>
                <a:latin typeface="Arial"/>
              </a:rPr>
              <a:t>Оценка несущей способности, силы предельного сопротивления осевой нагрузке, погруженных в грунт свай (далее — НСС) является одним из основных этапов изысканий и последующего строительства различных инженерных сооружений в сложных инженерно-геологических условиях. От качества оценки несущей способности отдельных свай и свайных фундаментов в целом зависит эксплуатационная безопасность возводимого на них сооружения, что, в свою очередь, определяет актуальность решения связанных с такой оценкой задач. </a:t>
            </a:r>
          </a:p>
          <a:p>
            <a:pPr indent="361950" algn="just"/>
            <a:r>
              <a:rPr lang="ru-RU" sz="2000" b="0" strike="noStrike" spc="-1" dirty="0">
                <a:solidFill>
                  <a:srgbClr val="000000"/>
                </a:solidFill>
                <a:uFill>
                  <a:solidFill>
                    <a:srgbClr val="FFFFFF"/>
                  </a:solidFill>
                </a:uFill>
                <a:latin typeface="Arial"/>
              </a:rPr>
              <a:t>В России, чаще всего решение задачи об определении несущей способности свай проводится посредством статических полевых испытаний вдавливанием, методика и технология которых хорошо развита изначально советскими, а в последующем усовершенствована </a:t>
            </a:r>
            <a:r>
              <a:rPr lang="ru-RU" sz="2000" b="0" strike="noStrike" spc="-1" dirty="0" smtClean="0">
                <a:solidFill>
                  <a:srgbClr val="000000"/>
                </a:solidFill>
                <a:uFill>
                  <a:solidFill>
                    <a:srgbClr val="FFFFFF"/>
                  </a:solidFill>
                </a:uFill>
                <a:latin typeface="Arial"/>
              </a:rPr>
              <a:t>российскими </a:t>
            </a:r>
            <a:r>
              <a:rPr lang="ru-RU" sz="2000" b="0" strike="noStrike" spc="-1" dirty="0">
                <a:solidFill>
                  <a:srgbClr val="000000"/>
                </a:solidFill>
                <a:uFill>
                  <a:solidFill>
                    <a:srgbClr val="FFFFFF"/>
                  </a:solidFill>
                </a:uFill>
                <a:latin typeface="Arial"/>
              </a:rPr>
              <a:t>учеными. Статические испытания достаточно трудоемки и занимают длительное время. </a:t>
            </a:r>
          </a:p>
          <a:p>
            <a:pPr indent="361950" algn="just"/>
            <a:r>
              <a:rPr lang="ru-RU" sz="2000" b="0" strike="noStrike" spc="-1" dirty="0">
                <a:solidFill>
                  <a:srgbClr val="000000"/>
                </a:solidFill>
                <a:uFill>
                  <a:solidFill>
                    <a:srgbClr val="FFFFFF"/>
                  </a:solidFill>
                </a:uFill>
                <a:latin typeface="Arial"/>
              </a:rPr>
              <a:t>В западных странах, наряду со стандартными статическими испытаниями, широкое применение получили методики оценки несущей способности сваи, основанные на анализе ее отклика на ударное воздействие молота.</a:t>
            </a:r>
          </a:p>
          <a:p>
            <a:pPr indent="361950" algn="just"/>
            <a:r>
              <a:rPr lang="ru-RU" sz="2000" b="0" strike="noStrike" spc="-1" dirty="0">
                <a:solidFill>
                  <a:srgbClr val="000000"/>
                </a:solidFill>
                <a:uFill>
                  <a:solidFill>
                    <a:srgbClr val="FFFFFF"/>
                  </a:solidFill>
                </a:uFill>
                <a:latin typeface="Arial"/>
                <a:ea typeface="Arial"/>
              </a:rPr>
              <a:t>В России с точки зрения волновой теории удара в основном рассматриваются взаимодействия скальных пород со сваей. Однако, применение на практике  методик оценки НСС посредством волновой теории удара ограничивается только единичными исследованиями, а для промышленного использования применяются западные наработки.</a:t>
            </a:r>
            <a:endParaRPr lang="ru-RU" sz="2000" b="0" strike="noStrike" spc="-1" dirty="0">
              <a:solidFill>
                <a:srgbClr val="000000"/>
              </a:solidFill>
              <a:uFill>
                <a:solidFill>
                  <a:srgbClr val="FFFFFF"/>
                </a:solidFill>
              </a:uFill>
              <a:latin typeface="Arial"/>
            </a:endParaRPr>
          </a:p>
          <a:p>
            <a:pPr indent="361950" algn="just"/>
            <a:r>
              <a:rPr lang="ru-RU" sz="2000" b="0" strike="noStrike" spc="-1" dirty="0">
                <a:solidFill>
                  <a:srgbClr val="000000"/>
                </a:solidFill>
                <a:uFill>
                  <a:solidFill>
                    <a:srgbClr val="FFFFFF"/>
                  </a:solidFill>
                </a:uFill>
                <a:latin typeface="Arial"/>
                <a:ea typeface="Arial"/>
              </a:rPr>
              <a:t>Из вышеописанного можно заключить, что существует необходимость разработки, внедрения и совершенствования методик оценки НСС с использованием волновой теории удара в России. </a:t>
            </a:r>
            <a:endParaRPr lang="ru-RU" sz="2000" b="0" strike="noStrike" spc="-1" dirty="0">
              <a:solidFill>
                <a:srgbClr val="000000"/>
              </a:solidFill>
              <a:uFill>
                <a:solidFill>
                  <a:srgbClr val="FFFFFF"/>
                </a:solidFill>
              </a:uFill>
              <a:latin typeface="Arial"/>
            </a:endParaRPr>
          </a:p>
        </p:txBody>
      </p:sp>
      <p:sp>
        <p:nvSpPr>
          <p:cNvPr id="57" name="CustomShape 11"/>
          <p:cNvSpPr/>
          <p:nvPr/>
        </p:nvSpPr>
        <p:spPr>
          <a:xfrm>
            <a:off x="-1440" y="501480"/>
            <a:ext cx="123840" cy="947880"/>
          </a:xfrm>
          <a:prstGeom prst="rect">
            <a:avLst/>
          </a:prstGeom>
          <a:noFill/>
          <a:ln>
            <a:noFill/>
          </a:ln>
        </p:spPr>
        <p:style>
          <a:lnRef idx="0">
            <a:scrgbClr r="0" g="0" b="0"/>
          </a:lnRef>
          <a:fillRef idx="0">
            <a:scrgbClr r="0" g="0" b="0"/>
          </a:fillRef>
          <a:effectRef idx="0">
            <a:scrgbClr r="0" g="0" b="0"/>
          </a:effectRef>
          <a:fontRef idx="minor"/>
        </p:style>
      </p:sp>
      <p:sp>
        <p:nvSpPr>
          <p:cNvPr id="58" name="CustomShape 12"/>
          <p:cNvSpPr/>
          <p:nvPr/>
        </p:nvSpPr>
        <p:spPr>
          <a:xfrm>
            <a:off x="-1440" y="501480"/>
            <a:ext cx="123840" cy="947880"/>
          </a:xfrm>
          <a:prstGeom prst="rect">
            <a:avLst/>
          </a:prstGeom>
          <a:noFill/>
          <a:ln>
            <a:noFill/>
          </a:ln>
        </p:spPr>
        <p:style>
          <a:lnRef idx="0">
            <a:scrgbClr r="0" g="0" b="0"/>
          </a:lnRef>
          <a:fillRef idx="0">
            <a:scrgbClr r="0" g="0" b="0"/>
          </a:fillRef>
          <a:effectRef idx="0">
            <a:scrgbClr r="0" g="0" b="0"/>
          </a:effectRef>
          <a:fontRef idx="minor"/>
        </p:style>
      </p:sp>
      <p:sp>
        <p:nvSpPr>
          <p:cNvPr id="59" name="CustomShape 13"/>
          <p:cNvSpPr/>
          <p:nvPr/>
        </p:nvSpPr>
        <p:spPr>
          <a:xfrm>
            <a:off x="-1440" y="501480"/>
            <a:ext cx="123840" cy="947880"/>
          </a:xfrm>
          <a:prstGeom prst="rect">
            <a:avLst/>
          </a:prstGeom>
          <a:noFill/>
          <a:ln>
            <a:noFill/>
          </a:ln>
        </p:spPr>
        <p:style>
          <a:lnRef idx="0">
            <a:scrgbClr r="0" g="0" b="0"/>
          </a:lnRef>
          <a:fillRef idx="0">
            <a:scrgbClr r="0" g="0" b="0"/>
          </a:fillRef>
          <a:effectRef idx="0">
            <a:scrgbClr r="0" g="0" b="0"/>
          </a:effectRef>
          <a:fontRef idx="minor"/>
        </p:style>
      </p:sp>
      <p:sp>
        <p:nvSpPr>
          <p:cNvPr id="60" name="CustomShape 14"/>
          <p:cNvSpPr/>
          <p:nvPr/>
        </p:nvSpPr>
        <p:spPr>
          <a:xfrm>
            <a:off x="-1440" y="501480"/>
            <a:ext cx="123840" cy="947880"/>
          </a:xfrm>
          <a:prstGeom prst="rect">
            <a:avLst/>
          </a:prstGeom>
          <a:noFill/>
          <a:ln>
            <a:noFill/>
          </a:ln>
        </p:spPr>
        <p:style>
          <a:lnRef idx="0">
            <a:scrgbClr r="0" g="0" b="0"/>
          </a:lnRef>
          <a:fillRef idx="0">
            <a:scrgbClr r="0" g="0" b="0"/>
          </a:fillRef>
          <a:effectRef idx="0">
            <a:scrgbClr r="0" g="0" b="0"/>
          </a:effectRef>
          <a:fontRef idx="minor"/>
        </p:style>
      </p:sp>
      <p:sp>
        <p:nvSpPr>
          <p:cNvPr id="61" name="CustomShape 15"/>
          <p:cNvSpPr/>
          <p:nvPr/>
        </p:nvSpPr>
        <p:spPr>
          <a:xfrm>
            <a:off x="-1440" y="849240"/>
            <a:ext cx="123840" cy="947880"/>
          </a:xfrm>
          <a:prstGeom prst="rect">
            <a:avLst/>
          </a:prstGeom>
          <a:noFill/>
          <a:ln>
            <a:noFill/>
          </a:ln>
        </p:spPr>
        <p:style>
          <a:lnRef idx="0">
            <a:scrgbClr r="0" g="0" b="0"/>
          </a:lnRef>
          <a:fillRef idx="0">
            <a:scrgbClr r="0" g="0" b="0"/>
          </a:fillRef>
          <a:effectRef idx="0">
            <a:scrgbClr r="0" g="0" b="0"/>
          </a:effectRef>
          <a:fontRef idx="minor"/>
        </p:style>
      </p:sp>
      <p:sp>
        <p:nvSpPr>
          <p:cNvPr id="62" name="CustomShape 16"/>
          <p:cNvSpPr/>
          <p:nvPr/>
        </p:nvSpPr>
        <p:spPr>
          <a:xfrm>
            <a:off x="-1440" y="501480"/>
            <a:ext cx="123840" cy="947880"/>
          </a:xfrm>
          <a:prstGeom prst="rect">
            <a:avLst/>
          </a:prstGeom>
          <a:noFill/>
          <a:ln>
            <a:noFill/>
          </a:ln>
        </p:spPr>
        <p:style>
          <a:lnRef idx="0">
            <a:scrgbClr r="0" g="0" b="0"/>
          </a:lnRef>
          <a:fillRef idx="0">
            <a:scrgbClr r="0" g="0" b="0"/>
          </a:fillRef>
          <a:effectRef idx="0">
            <a:scrgbClr r="0" g="0" b="0"/>
          </a:effectRef>
          <a:fontRef idx="minor"/>
        </p:style>
      </p:sp>
      <p:sp>
        <p:nvSpPr>
          <p:cNvPr id="63" name="CustomShape 17"/>
          <p:cNvSpPr/>
          <p:nvPr/>
        </p:nvSpPr>
        <p:spPr>
          <a:xfrm>
            <a:off x="-1440" y="501480"/>
            <a:ext cx="123840" cy="947880"/>
          </a:xfrm>
          <a:prstGeom prst="rect">
            <a:avLst/>
          </a:prstGeom>
          <a:noFill/>
          <a:ln>
            <a:noFill/>
          </a:ln>
        </p:spPr>
        <p:style>
          <a:lnRef idx="0">
            <a:scrgbClr r="0" g="0" b="0"/>
          </a:lnRef>
          <a:fillRef idx="0">
            <a:scrgbClr r="0" g="0" b="0"/>
          </a:fillRef>
          <a:effectRef idx="0">
            <a:scrgbClr r="0" g="0" b="0"/>
          </a:effectRef>
          <a:fontRef idx="minor"/>
        </p:style>
      </p:sp>
      <p:sp>
        <p:nvSpPr>
          <p:cNvPr id="64" name="CustomShape 18"/>
          <p:cNvSpPr/>
          <p:nvPr/>
        </p:nvSpPr>
        <p:spPr>
          <a:xfrm>
            <a:off x="11406240" y="9273960"/>
            <a:ext cx="9977400" cy="703080"/>
          </a:xfrm>
          <a:custGeom>
            <a:avLst/>
            <a:gdLst/>
            <a:ahLst/>
            <a:cxnLst/>
            <a:rect l="l" t="t" r="r" b="b"/>
            <a:pathLst>
              <a:path w="21600" h="21600">
                <a:moveTo>
                  <a:pt x="0" y="0"/>
                </a:moveTo>
                <a:lnTo>
                  <a:pt x="21600" y="0"/>
                </a:lnTo>
                <a:lnTo>
                  <a:pt x="21600" y="21600"/>
                </a:lnTo>
                <a:lnTo>
                  <a:pt x="0" y="21600"/>
                </a:lnTo>
                <a:lnTo>
                  <a:pt x="0" y="0"/>
                </a:lnTo>
                <a:close/>
              </a:path>
            </a:pathLst>
          </a:custGeom>
          <a:solidFill>
            <a:srgbClr val="E46C0A"/>
          </a:solidFill>
          <a:ln>
            <a:noFill/>
          </a:ln>
        </p:spPr>
        <p:style>
          <a:lnRef idx="0">
            <a:scrgbClr r="0" g="0" b="0"/>
          </a:lnRef>
          <a:fillRef idx="0">
            <a:scrgbClr r="0" g="0" b="0"/>
          </a:fillRef>
          <a:effectRef idx="0">
            <a:scrgbClr r="0" g="0" b="0"/>
          </a:effectRef>
          <a:fontRef idx="minor"/>
        </p:style>
        <p:txBody>
          <a:bodyPr lIns="245880" tIns="0" rIns="62640" bIns="0" anchor="ctr"/>
          <a:lstStyle/>
          <a:p>
            <a:r>
              <a:rPr lang="ru-RU" sz="2700" b="0" strike="noStrike" spc="-1">
                <a:solidFill>
                  <a:srgbClr val="FFFFFF"/>
                </a:solidFill>
                <a:uFill>
                  <a:solidFill>
                    <a:srgbClr val="FFFFFF"/>
                  </a:solidFill>
                </a:uFill>
                <a:latin typeface="Arial"/>
              </a:rPr>
              <a:t>Моделирование системы «свая-грунт-основание»</a:t>
            </a:r>
            <a:endParaRPr lang="ru-RU" sz="2700" b="0" strike="noStrike" spc="-1">
              <a:solidFill>
                <a:srgbClr val="000000"/>
              </a:solidFill>
              <a:uFill>
                <a:solidFill>
                  <a:srgbClr val="FFFFFF"/>
                </a:solidFill>
              </a:uFill>
              <a:latin typeface="Arial"/>
            </a:endParaRPr>
          </a:p>
        </p:txBody>
      </p:sp>
      <p:sp>
        <p:nvSpPr>
          <p:cNvPr id="65" name="CustomShape 19"/>
          <p:cNvSpPr/>
          <p:nvPr/>
        </p:nvSpPr>
        <p:spPr>
          <a:xfrm>
            <a:off x="11288880" y="9273960"/>
            <a:ext cx="114120" cy="703080"/>
          </a:xfrm>
          <a:prstGeom prst="rect">
            <a:avLst/>
          </a:prstGeom>
          <a:solidFill>
            <a:srgbClr val="FCD5B5"/>
          </a:solidFill>
          <a:ln>
            <a:noFill/>
          </a:ln>
        </p:spPr>
        <p:style>
          <a:lnRef idx="0">
            <a:scrgbClr r="0" g="0" b="0"/>
          </a:lnRef>
          <a:fillRef idx="0">
            <a:scrgbClr r="0" g="0" b="0"/>
          </a:fillRef>
          <a:effectRef idx="0">
            <a:scrgbClr r="0" g="0" b="0"/>
          </a:effectRef>
          <a:fontRef idx="minor"/>
        </p:style>
      </p:sp>
      <p:sp>
        <p:nvSpPr>
          <p:cNvPr id="66" name="CustomShape 20"/>
          <p:cNvSpPr/>
          <p:nvPr/>
        </p:nvSpPr>
        <p:spPr>
          <a:xfrm>
            <a:off x="426960" y="3718080"/>
            <a:ext cx="9977400" cy="703080"/>
          </a:xfrm>
          <a:custGeom>
            <a:avLst/>
            <a:gdLst/>
            <a:ahLst/>
            <a:cxnLst/>
            <a:rect l="l" t="t" r="r" b="b"/>
            <a:pathLst>
              <a:path w="21600" h="21600">
                <a:moveTo>
                  <a:pt x="0" y="0"/>
                </a:moveTo>
                <a:lnTo>
                  <a:pt x="21600" y="0"/>
                </a:lnTo>
                <a:lnTo>
                  <a:pt x="21600" y="21600"/>
                </a:lnTo>
                <a:lnTo>
                  <a:pt x="0" y="21600"/>
                </a:lnTo>
                <a:lnTo>
                  <a:pt x="0" y="0"/>
                </a:lnTo>
                <a:close/>
              </a:path>
            </a:pathLst>
          </a:custGeom>
          <a:solidFill>
            <a:srgbClr val="E46C0A"/>
          </a:solidFill>
          <a:ln>
            <a:noFill/>
          </a:ln>
        </p:spPr>
        <p:style>
          <a:lnRef idx="0">
            <a:scrgbClr r="0" g="0" b="0"/>
          </a:lnRef>
          <a:fillRef idx="0">
            <a:scrgbClr r="0" g="0" b="0"/>
          </a:fillRef>
          <a:effectRef idx="0">
            <a:scrgbClr r="0" g="0" b="0"/>
          </a:effectRef>
          <a:fontRef idx="minor"/>
        </p:style>
        <p:txBody>
          <a:bodyPr lIns="245880" tIns="0" rIns="62640" bIns="0" anchor="ctr"/>
          <a:lstStyle/>
          <a:p>
            <a:r>
              <a:rPr lang="ru-RU" sz="2700" b="0" strike="noStrike" spc="-1">
                <a:solidFill>
                  <a:srgbClr val="FFFFFF"/>
                </a:solidFill>
                <a:uFill>
                  <a:solidFill>
                    <a:srgbClr val="FFFFFF"/>
                  </a:solidFill>
                </a:uFill>
                <a:latin typeface="Arial"/>
              </a:rPr>
              <a:t>Проблематика</a:t>
            </a:r>
            <a:endParaRPr lang="ru-RU" sz="2700" b="0" strike="noStrike" spc="-1">
              <a:solidFill>
                <a:srgbClr val="000000"/>
              </a:solidFill>
              <a:uFill>
                <a:solidFill>
                  <a:srgbClr val="FFFFFF"/>
                </a:solidFill>
              </a:uFill>
              <a:latin typeface="Arial"/>
            </a:endParaRPr>
          </a:p>
        </p:txBody>
      </p:sp>
      <p:sp>
        <p:nvSpPr>
          <p:cNvPr id="67" name="CustomShape 21"/>
          <p:cNvSpPr/>
          <p:nvPr/>
        </p:nvSpPr>
        <p:spPr>
          <a:xfrm>
            <a:off x="309600" y="3718080"/>
            <a:ext cx="114120" cy="703080"/>
          </a:xfrm>
          <a:prstGeom prst="rect">
            <a:avLst/>
          </a:prstGeom>
          <a:solidFill>
            <a:srgbClr val="FCD5B5"/>
          </a:solidFill>
          <a:ln>
            <a:noFill/>
          </a:ln>
        </p:spPr>
        <p:style>
          <a:lnRef idx="0">
            <a:scrgbClr r="0" g="0" b="0"/>
          </a:lnRef>
          <a:fillRef idx="0">
            <a:scrgbClr r="0" g="0" b="0"/>
          </a:fillRef>
          <a:effectRef idx="0">
            <a:scrgbClr r="0" g="0" b="0"/>
          </a:effectRef>
          <a:fontRef idx="minor"/>
        </p:style>
      </p:sp>
      <p:sp>
        <p:nvSpPr>
          <p:cNvPr id="68" name="CustomShape 22"/>
          <p:cNvSpPr/>
          <p:nvPr/>
        </p:nvSpPr>
        <p:spPr>
          <a:xfrm>
            <a:off x="259200" y="27675720"/>
            <a:ext cx="10088640" cy="158760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pPr indent="361950" algn="just"/>
            <a:r>
              <a:rPr lang="ru-RU" sz="2000" b="0" strike="noStrike" spc="-1" dirty="0">
                <a:solidFill>
                  <a:srgbClr val="000000"/>
                </a:solidFill>
                <a:uFill>
                  <a:solidFill>
                    <a:srgbClr val="FFFFFF"/>
                  </a:solidFill>
                </a:uFill>
                <a:latin typeface="Arial"/>
                <a:ea typeface="Arial"/>
              </a:rPr>
              <a:t>В основе подхода оценки НСС с использованием волновой теории удара — анализ волн деформации, распространяющихся по длине сваи после удара молота по свае. Данное направление отталкивается от формулы </a:t>
            </a:r>
            <a:r>
              <a:rPr lang="ru-RU" sz="2000" b="0" strike="noStrike" spc="-1" dirty="0" err="1">
                <a:solidFill>
                  <a:srgbClr val="000000"/>
                </a:solidFill>
                <a:uFill>
                  <a:solidFill>
                    <a:srgbClr val="FFFFFF"/>
                  </a:solidFill>
                </a:uFill>
                <a:latin typeface="Arial"/>
                <a:ea typeface="Arial"/>
              </a:rPr>
              <a:t>Д`Аламбера</a:t>
            </a:r>
            <a:r>
              <a:rPr lang="ru-RU" sz="2000" b="0" strike="noStrike" spc="-1" dirty="0">
                <a:solidFill>
                  <a:srgbClr val="000000"/>
                </a:solidFill>
                <a:uFill>
                  <a:solidFill>
                    <a:srgbClr val="FFFFFF"/>
                  </a:solidFill>
                </a:uFill>
                <a:latin typeface="Arial"/>
                <a:ea typeface="Arial"/>
              </a:rPr>
              <a:t> (6). Из нее выводится линейная связь  волн скоростей и напряжений, которые направлены в противоположные стороны (7). </a:t>
            </a:r>
            <a:endParaRPr lang="ru-RU" sz="2000" b="0" strike="noStrike" spc="-1" dirty="0">
              <a:solidFill>
                <a:srgbClr val="000000"/>
              </a:solidFill>
              <a:uFill>
                <a:solidFill>
                  <a:srgbClr val="FFFFFF"/>
                </a:solidFill>
              </a:uFill>
              <a:latin typeface="Arial"/>
            </a:endParaRPr>
          </a:p>
        </p:txBody>
      </p:sp>
      <p:pic>
        <p:nvPicPr>
          <p:cNvPr id="69" name="Рисунок 68"/>
          <p:cNvPicPr/>
          <p:nvPr/>
        </p:nvPicPr>
        <p:blipFill>
          <a:blip r:embed="rId3"/>
          <a:stretch/>
        </p:blipFill>
        <p:spPr>
          <a:xfrm>
            <a:off x="-9360" y="-54000"/>
            <a:ext cx="1366560" cy="1639800"/>
          </a:xfrm>
          <a:prstGeom prst="rect">
            <a:avLst/>
          </a:prstGeom>
          <a:ln>
            <a:noFill/>
          </a:ln>
        </p:spPr>
      </p:pic>
      <p:pic>
        <p:nvPicPr>
          <p:cNvPr id="70" name="Рисунок 69"/>
          <p:cNvPicPr/>
          <p:nvPr/>
        </p:nvPicPr>
        <p:blipFill>
          <a:blip r:embed="rId3"/>
          <a:stretch/>
        </p:blipFill>
        <p:spPr>
          <a:xfrm>
            <a:off x="20019960" y="-54000"/>
            <a:ext cx="1366920" cy="1639800"/>
          </a:xfrm>
          <a:prstGeom prst="rect">
            <a:avLst/>
          </a:prstGeom>
          <a:ln>
            <a:noFill/>
          </a:ln>
        </p:spPr>
      </p:pic>
      <p:sp>
        <p:nvSpPr>
          <p:cNvPr id="71" name="CustomShape 23"/>
          <p:cNvSpPr/>
          <p:nvPr/>
        </p:nvSpPr>
        <p:spPr>
          <a:xfrm>
            <a:off x="2340000" y="401760"/>
            <a:ext cx="16633800" cy="3988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90000" tIns="46800" rIns="90000" bIns="46800"/>
          <a:lstStyle/>
          <a:p>
            <a:pPr algn="ctr"/>
            <a:r>
              <a:rPr lang="en-US" sz="2000" b="0" strike="noStrike" spc="-1">
                <a:solidFill>
                  <a:srgbClr val="1F497D"/>
                </a:solidFill>
                <a:uFill>
                  <a:solidFill>
                    <a:srgbClr val="FFFFFF"/>
                  </a:solidFill>
                </a:uFill>
                <a:latin typeface="Arial"/>
              </a:rPr>
              <a:t>XII </a:t>
            </a:r>
            <a:r>
              <a:rPr lang="ru-RU" sz="2000" b="0" strike="noStrike" spc="-1">
                <a:solidFill>
                  <a:srgbClr val="1F497D"/>
                </a:solidFill>
                <a:uFill>
                  <a:solidFill>
                    <a:srgbClr val="FFFFFF"/>
                  </a:solidFill>
                </a:uFill>
                <a:latin typeface="Arial"/>
              </a:rPr>
              <a:t>Международная конференция «</a:t>
            </a:r>
            <a:r>
              <a:rPr lang="ru-RU" sz="2000" b="1" strike="noStrike" spc="-1">
                <a:solidFill>
                  <a:srgbClr val="1F497D"/>
                </a:solidFill>
                <a:uFill>
                  <a:solidFill>
                    <a:srgbClr val="FFFFFF"/>
                  </a:solidFill>
                </a:uFill>
                <a:latin typeface="Arial"/>
              </a:rPr>
              <a:t>Механика, ресурс и диагностика материалов и конструкций</a:t>
            </a:r>
            <a:r>
              <a:rPr lang="ru-RU" sz="2000" b="0" strike="noStrike" spc="-1">
                <a:solidFill>
                  <a:srgbClr val="1F497D"/>
                </a:solidFill>
                <a:uFill>
                  <a:solidFill>
                    <a:srgbClr val="FFFFFF"/>
                  </a:solidFill>
                </a:uFill>
                <a:latin typeface="Arial"/>
              </a:rPr>
              <a:t>» </a:t>
            </a:r>
            <a:r>
              <a:rPr lang="en-US" sz="2000" b="0" strike="noStrike" spc="-1">
                <a:solidFill>
                  <a:srgbClr val="1F497D"/>
                </a:solidFill>
                <a:uFill>
                  <a:solidFill>
                    <a:srgbClr val="FFFFFF"/>
                  </a:solidFill>
                </a:uFill>
                <a:latin typeface="Arial"/>
              </a:rPr>
              <a:t>21</a:t>
            </a:r>
            <a:r>
              <a:rPr lang="ru-RU" sz="2000" b="0" strike="noStrike" spc="-1">
                <a:solidFill>
                  <a:srgbClr val="1F497D"/>
                </a:solidFill>
                <a:uFill>
                  <a:solidFill>
                    <a:srgbClr val="FFFFFF"/>
                  </a:solidFill>
                </a:uFill>
                <a:latin typeface="Arial"/>
              </a:rPr>
              <a:t> – </a:t>
            </a:r>
            <a:r>
              <a:rPr lang="en-US" sz="2000" b="0" strike="noStrike" spc="-1">
                <a:solidFill>
                  <a:srgbClr val="1F497D"/>
                </a:solidFill>
                <a:uFill>
                  <a:solidFill>
                    <a:srgbClr val="FFFFFF"/>
                  </a:solidFill>
                </a:uFill>
                <a:latin typeface="Arial"/>
              </a:rPr>
              <a:t>25</a:t>
            </a:r>
            <a:r>
              <a:rPr lang="ru-RU" sz="2000" b="0" strike="noStrike" spc="-1">
                <a:solidFill>
                  <a:srgbClr val="1F497D"/>
                </a:solidFill>
                <a:uFill>
                  <a:solidFill>
                    <a:srgbClr val="FFFFFF"/>
                  </a:solidFill>
                </a:uFill>
                <a:latin typeface="Arial"/>
              </a:rPr>
              <a:t> мая 2018, Екатеринбург</a:t>
            </a:r>
            <a:endParaRPr lang="ru-RU" sz="2000" b="0" strike="noStrike" spc="-1">
              <a:solidFill>
                <a:srgbClr val="000000"/>
              </a:solidFill>
              <a:uFill>
                <a:solidFill>
                  <a:srgbClr val="FFFFFF"/>
                </a:solidFill>
              </a:uFill>
              <a:latin typeface="Arial"/>
            </a:endParaRPr>
          </a:p>
        </p:txBody>
      </p:sp>
      <p:sp>
        <p:nvSpPr>
          <p:cNvPr id="72" name="CustomShape 24"/>
          <p:cNvSpPr/>
          <p:nvPr/>
        </p:nvSpPr>
        <p:spPr>
          <a:xfrm>
            <a:off x="0" y="14957280"/>
            <a:ext cx="21386880" cy="1800"/>
          </a:xfrm>
          <a:prstGeom prst="rect">
            <a:avLst/>
          </a:prstGeom>
          <a:noFill/>
          <a:ln>
            <a:noFill/>
          </a:ln>
        </p:spPr>
        <p:style>
          <a:lnRef idx="0">
            <a:scrgbClr r="0" g="0" b="0"/>
          </a:lnRef>
          <a:fillRef idx="0">
            <a:scrgbClr r="0" g="0" b="0"/>
          </a:fillRef>
          <a:effectRef idx="0">
            <a:scrgbClr r="0" g="0" b="0"/>
          </a:effectRef>
          <a:fontRef idx="minor"/>
        </p:style>
      </p:sp>
      <p:sp>
        <p:nvSpPr>
          <p:cNvPr id="73" name="CustomShape 25"/>
          <p:cNvSpPr/>
          <p:nvPr/>
        </p:nvSpPr>
        <p:spPr>
          <a:xfrm>
            <a:off x="0" y="14949360"/>
            <a:ext cx="21386880" cy="1800"/>
          </a:xfrm>
          <a:prstGeom prst="rect">
            <a:avLst/>
          </a:prstGeom>
          <a:noFill/>
          <a:ln>
            <a:noFill/>
          </a:ln>
        </p:spPr>
        <p:style>
          <a:lnRef idx="0">
            <a:scrgbClr r="0" g="0" b="0"/>
          </a:lnRef>
          <a:fillRef idx="0">
            <a:scrgbClr r="0" g="0" b="0"/>
          </a:fillRef>
          <a:effectRef idx="0">
            <a:scrgbClr r="0" g="0" b="0"/>
          </a:effectRef>
          <a:fontRef idx="minor"/>
        </p:style>
      </p:sp>
      <p:sp>
        <p:nvSpPr>
          <p:cNvPr id="74" name="CustomShape 26"/>
          <p:cNvSpPr/>
          <p:nvPr/>
        </p:nvSpPr>
        <p:spPr>
          <a:xfrm>
            <a:off x="0" y="0"/>
            <a:ext cx="21386880" cy="1440"/>
          </a:xfrm>
          <a:prstGeom prst="rect">
            <a:avLst/>
          </a:prstGeom>
          <a:noFill/>
          <a:ln>
            <a:noFill/>
          </a:ln>
        </p:spPr>
        <p:style>
          <a:lnRef idx="0">
            <a:scrgbClr r="0" g="0" b="0"/>
          </a:lnRef>
          <a:fillRef idx="0">
            <a:scrgbClr r="0" g="0" b="0"/>
          </a:fillRef>
          <a:effectRef idx="0">
            <a:scrgbClr r="0" g="0" b="0"/>
          </a:effectRef>
          <a:fontRef idx="minor"/>
        </p:style>
      </p:sp>
      <p:sp>
        <p:nvSpPr>
          <p:cNvPr id="75" name="CustomShape 27"/>
          <p:cNvSpPr/>
          <p:nvPr/>
        </p:nvSpPr>
        <p:spPr>
          <a:xfrm>
            <a:off x="0" y="14941440"/>
            <a:ext cx="21386880" cy="1800"/>
          </a:xfrm>
          <a:prstGeom prst="rect">
            <a:avLst/>
          </a:prstGeom>
          <a:noFill/>
          <a:ln>
            <a:noFill/>
          </a:ln>
        </p:spPr>
        <p:style>
          <a:lnRef idx="0">
            <a:scrgbClr r="0" g="0" b="0"/>
          </a:lnRef>
          <a:fillRef idx="0">
            <a:scrgbClr r="0" g="0" b="0"/>
          </a:fillRef>
          <a:effectRef idx="0">
            <a:scrgbClr r="0" g="0" b="0"/>
          </a:effectRef>
          <a:fontRef idx="minor"/>
        </p:style>
      </p:sp>
      <p:sp>
        <p:nvSpPr>
          <p:cNvPr id="76" name="CustomShape 28"/>
          <p:cNvSpPr/>
          <p:nvPr/>
        </p:nvSpPr>
        <p:spPr>
          <a:xfrm>
            <a:off x="0" y="14941440"/>
            <a:ext cx="21386880" cy="1800"/>
          </a:xfrm>
          <a:prstGeom prst="rect">
            <a:avLst/>
          </a:prstGeom>
          <a:noFill/>
          <a:ln>
            <a:noFill/>
          </a:ln>
        </p:spPr>
        <p:style>
          <a:lnRef idx="0">
            <a:scrgbClr r="0" g="0" b="0"/>
          </a:lnRef>
          <a:fillRef idx="0">
            <a:scrgbClr r="0" g="0" b="0"/>
          </a:fillRef>
          <a:effectRef idx="0">
            <a:scrgbClr r="0" g="0" b="0"/>
          </a:effectRef>
          <a:fontRef idx="minor"/>
        </p:style>
      </p:sp>
      <p:sp>
        <p:nvSpPr>
          <p:cNvPr id="77" name="CustomShape 29"/>
          <p:cNvSpPr/>
          <p:nvPr/>
        </p:nvSpPr>
        <p:spPr>
          <a:xfrm>
            <a:off x="0" y="15044760"/>
            <a:ext cx="21386880" cy="1440"/>
          </a:xfrm>
          <a:prstGeom prst="rect">
            <a:avLst/>
          </a:prstGeom>
          <a:noFill/>
          <a:ln>
            <a:noFill/>
          </a:ln>
        </p:spPr>
        <p:style>
          <a:lnRef idx="0">
            <a:scrgbClr r="0" g="0" b="0"/>
          </a:lnRef>
          <a:fillRef idx="0">
            <a:scrgbClr r="0" g="0" b="0"/>
          </a:fillRef>
          <a:effectRef idx="0">
            <a:scrgbClr r="0" g="0" b="0"/>
          </a:effectRef>
          <a:fontRef idx="minor"/>
        </p:style>
      </p:sp>
      <p:sp>
        <p:nvSpPr>
          <p:cNvPr id="78" name="CustomShape 30"/>
          <p:cNvSpPr/>
          <p:nvPr/>
        </p:nvSpPr>
        <p:spPr>
          <a:xfrm>
            <a:off x="0" y="15068520"/>
            <a:ext cx="21386880" cy="1440"/>
          </a:xfrm>
          <a:prstGeom prst="rect">
            <a:avLst/>
          </a:prstGeom>
          <a:noFill/>
          <a:ln>
            <a:noFill/>
          </a:ln>
        </p:spPr>
        <p:style>
          <a:lnRef idx="0">
            <a:scrgbClr r="0" g="0" b="0"/>
          </a:lnRef>
          <a:fillRef idx="0">
            <a:scrgbClr r="0" g="0" b="0"/>
          </a:fillRef>
          <a:effectRef idx="0">
            <a:scrgbClr r="0" g="0" b="0"/>
          </a:effectRef>
          <a:fontRef idx="minor"/>
        </p:style>
      </p:sp>
      <p:sp>
        <p:nvSpPr>
          <p:cNvPr id="79" name="CustomShape 31"/>
          <p:cNvSpPr/>
          <p:nvPr/>
        </p:nvSpPr>
        <p:spPr>
          <a:xfrm>
            <a:off x="0" y="14900400"/>
            <a:ext cx="21386880" cy="1440"/>
          </a:xfrm>
          <a:prstGeom prst="rect">
            <a:avLst/>
          </a:prstGeom>
          <a:noFill/>
          <a:ln>
            <a:noFill/>
          </a:ln>
        </p:spPr>
        <p:style>
          <a:lnRef idx="0">
            <a:scrgbClr r="0" g="0" b="0"/>
          </a:lnRef>
          <a:fillRef idx="0">
            <a:scrgbClr r="0" g="0" b="0"/>
          </a:fillRef>
          <a:effectRef idx="0">
            <a:scrgbClr r="0" g="0" b="0"/>
          </a:effectRef>
          <a:fontRef idx="minor"/>
        </p:style>
      </p:sp>
      <p:sp>
        <p:nvSpPr>
          <p:cNvPr id="80" name="CustomShape 32"/>
          <p:cNvSpPr/>
          <p:nvPr/>
        </p:nvSpPr>
        <p:spPr>
          <a:xfrm>
            <a:off x="0" y="17136720"/>
            <a:ext cx="184320" cy="976320"/>
          </a:xfrm>
          <a:prstGeom prst="rect">
            <a:avLst/>
          </a:prstGeom>
          <a:noFill/>
          <a:ln>
            <a:noFill/>
          </a:ln>
        </p:spPr>
        <p:style>
          <a:lnRef idx="0">
            <a:scrgbClr r="0" g="0" b="0"/>
          </a:lnRef>
          <a:fillRef idx="0">
            <a:scrgbClr r="0" g="0" b="0"/>
          </a:fillRef>
          <a:effectRef idx="0">
            <a:scrgbClr r="0" g="0" b="0"/>
          </a:effectRef>
          <a:fontRef idx="minor"/>
        </p:style>
      </p:sp>
      <p:sp>
        <p:nvSpPr>
          <p:cNvPr id="81" name="CustomShape 33"/>
          <p:cNvSpPr/>
          <p:nvPr/>
        </p:nvSpPr>
        <p:spPr>
          <a:xfrm>
            <a:off x="7653240" y="16165440"/>
            <a:ext cx="3040200" cy="1440"/>
          </a:xfrm>
          <a:prstGeom prst="rect">
            <a:avLst/>
          </a:prstGeom>
          <a:noFill/>
          <a:ln>
            <a:noFill/>
          </a:ln>
        </p:spPr>
        <p:style>
          <a:lnRef idx="0">
            <a:scrgbClr r="0" g="0" b="0"/>
          </a:lnRef>
          <a:fillRef idx="0">
            <a:scrgbClr r="0" g="0" b="0"/>
          </a:fillRef>
          <a:effectRef idx="0">
            <a:scrgbClr r="0" g="0" b="0"/>
          </a:effectRef>
          <a:fontRef idx="minor"/>
        </p:style>
      </p:sp>
      <p:sp>
        <p:nvSpPr>
          <p:cNvPr id="82" name="CustomShape 34"/>
          <p:cNvSpPr/>
          <p:nvPr/>
        </p:nvSpPr>
        <p:spPr>
          <a:xfrm>
            <a:off x="7940520" y="16128720"/>
            <a:ext cx="3040200" cy="1800"/>
          </a:xfrm>
          <a:prstGeom prst="rect">
            <a:avLst/>
          </a:prstGeom>
          <a:noFill/>
          <a:ln>
            <a:noFill/>
          </a:ln>
        </p:spPr>
        <p:style>
          <a:lnRef idx="0">
            <a:scrgbClr r="0" g="0" b="0"/>
          </a:lnRef>
          <a:fillRef idx="0">
            <a:scrgbClr r="0" g="0" b="0"/>
          </a:fillRef>
          <a:effectRef idx="0">
            <a:scrgbClr r="0" g="0" b="0"/>
          </a:effectRef>
          <a:fontRef idx="minor"/>
        </p:style>
      </p:sp>
      <p:sp>
        <p:nvSpPr>
          <p:cNvPr id="83" name="CustomShape 35"/>
          <p:cNvSpPr/>
          <p:nvPr/>
        </p:nvSpPr>
        <p:spPr>
          <a:xfrm>
            <a:off x="10907640" y="27195120"/>
            <a:ext cx="10190160" cy="28335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62640" tIns="31320" rIns="62640" bIns="31320"/>
          <a:lstStyle/>
          <a:p>
            <a:pPr marL="1104840" indent="-1101960" algn="just">
              <a:spcBef>
                <a:spcPts val="873"/>
              </a:spcBef>
            </a:pPr>
            <a:r>
              <a:rPr lang="ru-RU" sz="1400" b="1" strike="noStrike" spc="-1" dirty="0">
                <a:solidFill>
                  <a:srgbClr val="000000"/>
                </a:solidFill>
                <a:uFill>
                  <a:solidFill>
                    <a:srgbClr val="FFFFFF"/>
                  </a:solidFill>
                </a:uFill>
                <a:latin typeface="Arial"/>
              </a:rPr>
              <a:t>Литература</a:t>
            </a:r>
            <a:endParaRPr lang="ru-RU" sz="1400" b="0" strike="noStrike" spc="-1" dirty="0">
              <a:solidFill>
                <a:srgbClr val="000000"/>
              </a:solidFill>
              <a:uFill>
                <a:solidFill>
                  <a:srgbClr val="FFFFFF"/>
                </a:solidFill>
              </a:uFill>
              <a:latin typeface="Arial"/>
            </a:endParaRPr>
          </a:p>
          <a:p>
            <a:pPr marL="457200" indent="-227160" algn="just">
              <a:buClr>
                <a:srgbClr val="000000"/>
              </a:buClr>
              <a:buFont typeface="StarSymbol"/>
              <a:buAutoNum type="arabicPeriod"/>
            </a:pPr>
            <a:r>
              <a:rPr lang="ru-RU" sz="1400" b="0" strike="noStrike" spc="-1" dirty="0" err="1">
                <a:solidFill>
                  <a:srgbClr val="000000"/>
                </a:solidFill>
                <a:uFill>
                  <a:solidFill>
                    <a:srgbClr val="FFFFFF"/>
                  </a:solidFill>
                </a:uFill>
                <a:latin typeface="Arial"/>
              </a:rPr>
              <a:t>Long</a:t>
            </a:r>
            <a:r>
              <a:rPr lang="ru-RU" sz="1400" b="0" strike="noStrike" spc="-1" dirty="0">
                <a:solidFill>
                  <a:srgbClr val="000000"/>
                </a:solidFill>
                <a:uFill>
                  <a:solidFill>
                    <a:srgbClr val="FFFFFF"/>
                  </a:solidFill>
                </a:uFill>
                <a:latin typeface="Arial"/>
              </a:rPr>
              <a:t> J.H., </a:t>
            </a:r>
            <a:r>
              <a:rPr lang="ru-RU" sz="1400" b="0" strike="noStrike" spc="-1" dirty="0" err="1">
                <a:solidFill>
                  <a:srgbClr val="000000"/>
                </a:solidFill>
                <a:uFill>
                  <a:solidFill>
                    <a:srgbClr val="FFFFFF"/>
                  </a:solidFill>
                </a:uFill>
                <a:latin typeface="Arial"/>
              </a:rPr>
              <a:t>Hendrix</a:t>
            </a:r>
            <a:r>
              <a:rPr lang="ru-RU" sz="1400" b="0" strike="noStrike" spc="-1" dirty="0">
                <a:solidFill>
                  <a:srgbClr val="000000"/>
                </a:solidFill>
                <a:uFill>
                  <a:solidFill>
                    <a:srgbClr val="FFFFFF"/>
                  </a:solidFill>
                </a:uFill>
                <a:latin typeface="Arial"/>
              </a:rPr>
              <a:t> J., </a:t>
            </a:r>
            <a:r>
              <a:rPr lang="ru-RU" sz="1400" b="0" strike="noStrike" spc="-1" dirty="0" err="1">
                <a:solidFill>
                  <a:srgbClr val="000000"/>
                </a:solidFill>
                <a:uFill>
                  <a:solidFill>
                    <a:srgbClr val="FFFFFF"/>
                  </a:solidFill>
                </a:uFill>
                <a:latin typeface="Arial"/>
              </a:rPr>
              <a:t>Jaromin</a:t>
            </a:r>
            <a:r>
              <a:rPr lang="ru-RU" sz="1400" b="0" strike="noStrike" spc="-1" dirty="0">
                <a:solidFill>
                  <a:srgbClr val="000000"/>
                </a:solidFill>
                <a:uFill>
                  <a:solidFill>
                    <a:srgbClr val="FFFFFF"/>
                  </a:solidFill>
                </a:uFill>
                <a:latin typeface="Arial"/>
              </a:rPr>
              <a:t> D. </a:t>
            </a:r>
            <a:r>
              <a:rPr lang="ru-RU" sz="1400" b="0" strike="noStrike" spc="-1" dirty="0" err="1">
                <a:solidFill>
                  <a:srgbClr val="000000"/>
                </a:solidFill>
                <a:uFill>
                  <a:solidFill>
                    <a:srgbClr val="FFFFFF"/>
                  </a:solidFill>
                </a:uFill>
                <a:latin typeface="Arial"/>
              </a:rPr>
              <a:t>Comparison</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Five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Different</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Methods</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for</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Determining</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Pile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Bearing</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Capacities</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Wisconsin</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Department</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Transportation</a:t>
            </a:r>
            <a:r>
              <a:rPr lang="ru-RU" sz="1400" b="0" strike="noStrike" spc="-1" dirty="0">
                <a:solidFill>
                  <a:srgbClr val="000000"/>
                </a:solidFill>
                <a:uFill>
                  <a:solidFill>
                    <a:srgbClr val="FFFFFF"/>
                  </a:solidFill>
                </a:uFill>
                <a:latin typeface="Arial"/>
              </a:rPr>
              <a:t>. </a:t>
            </a:r>
            <a:r>
              <a:rPr lang="ru-RU" sz="1400" spc="-1" dirty="0" smtClean="0">
                <a:solidFill>
                  <a:srgbClr val="000000"/>
                </a:solidFill>
                <a:uFill>
                  <a:solidFill>
                    <a:srgbClr val="FFFFFF"/>
                  </a:solidFill>
                </a:uFill>
              </a:rPr>
              <a:t>2009. </a:t>
            </a:r>
            <a:r>
              <a:rPr lang="ru-RU" sz="1400" spc="-1" dirty="0">
                <a:solidFill>
                  <a:srgbClr val="000000"/>
                </a:solidFill>
                <a:uFill>
                  <a:solidFill>
                    <a:srgbClr val="FFFFFF"/>
                  </a:solidFill>
                </a:uFill>
              </a:rPr>
              <a:t>— 160 </a:t>
            </a:r>
            <a:r>
              <a:rPr lang="ru-RU" sz="1400" b="0" strike="noStrike" spc="-1" dirty="0">
                <a:solidFill>
                  <a:srgbClr val="000000"/>
                </a:solidFill>
                <a:uFill>
                  <a:solidFill>
                    <a:srgbClr val="FFFFFF"/>
                  </a:solidFill>
                </a:uFill>
                <a:latin typeface="Arial"/>
              </a:rPr>
              <a:t>p.</a:t>
            </a:r>
          </a:p>
          <a:p>
            <a:pPr marL="457200" indent="-227160" algn="just">
              <a:buClr>
                <a:srgbClr val="000000"/>
              </a:buClr>
              <a:buFont typeface="StarSymbol"/>
              <a:buAutoNum type="arabicPeriod"/>
            </a:pPr>
            <a:r>
              <a:rPr lang="ru-RU" sz="1400" b="0" strike="noStrike" spc="-1" dirty="0">
                <a:solidFill>
                  <a:srgbClr val="000000"/>
                </a:solidFill>
                <a:uFill>
                  <a:solidFill>
                    <a:srgbClr val="FFFFFF"/>
                  </a:solidFill>
                </a:uFill>
                <a:latin typeface="Arial"/>
              </a:rPr>
              <a:t>СНиП 2.02.03-85. Свайные фундаменты/Минстрой России. —М.: ГП ЦПП, 1995. — 48 с.</a:t>
            </a:r>
          </a:p>
          <a:p>
            <a:pPr marL="457200" indent="-227160" algn="just">
              <a:buClr>
                <a:srgbClr val="000000"/>
              </a:buClr>
              <a:buFont typeface="StarSymbol"/>
              <a:buAutoNum type="arabicPeriod"/>
            </a:pPr>
            <a:r>
              <a:rPr lang="ru-RU" sz="1400" b="0" strike="noStrike" spc="-1" dirty="0" err="1">
                <a:solidFill>
                  <a:srgbClr val="000000"/>
                </a:solidFill>
                <a:uFill>
                  <a:solidFill>
                    <a:srgbClr val="FFFFFF"/>
                  </a:solidFill>
                </a:uFill>
                <a:latin typeface="Arial"/>
              </a:rPr>
              <a:t>Бахолдин</a:t>
            </a:r>
            <a:r>
              <a:rPr lang="ru-RU" sz="1400" b="0" strike="noStrike" spc="-1" dirty="0">
                <a:solidFill>
                  <a:srgbClr val="000000"/>
                </a:solidFill>
                <a:uFill>
                  <a:solidFill>
                    <a:srgbClr val="FFFFFF"/>
                  </a:solidFill>
                </a:uFill>
                <a:latin typeface="Arial"/>
              </a:rPr>
              <a:t> Б. В. Экспериментальные и теоретические исследования процесса взаимодействия грунта с забивными сваями и создания на их основе практических методов расчета свай. Автореферат диссертации на соискание ученой степени доктора технических наук. М., </a:t>
            </a:r>
            <a:r>
              <a:rPr lang="ru-RU" sz="1400" spc="-1" dirty="0" smtClean="0">
                <a:solidFill>
                  <a:srgbClr val="000000"/>
                </a:solidFill>
                <a:uFill>
                  <a:solidFill>
                    <a:srgbClr val="FFFFFF"/>
                  </a:solidFill>
                </a:uFill>
              </a:rPr>
              <a:t>1987. </a:t>
            </a:r>
            <a:r>
              <a:rPr lang="ru-RU" sz="1400" spc="-1" dirty="0">
                <a:solidFill>
                  <a:srgbClr val="000000"/>
                </a:solidFill>
                <a:uFill>
                  <a:solidFill>
                    <a:srgbClr val="FFFFFF"/>
                  </a:solidFill>
                </a:uFill>
              </a:rPr>
              <a:t>— 50 </a:t>
            </a:r>
            <a:r>
              <a:rPr lang="ru-RU" sz="1400" b="0" strike="noStrike" spc="-1" dirty="0">
                <a:solidFill>
                  <a:srgbClr val="000000"/>
                </a:solidFill>
                <a:uFill>
                  <a:solidFill>
                    <a:srgbClr val="FFFFFF"/>
                  </a:solidFill>
                </a:uFill>
                <a:latin typeface="Arial"/>
              </a:rPr>
              <a:t>с.</a:t>
            </a:r>
          </a:p>
          <a:p>
            <a:pPr marL="457200" indent="-227160" algn="just">
              <a:buClr>
                <a:srgbClr val="000000"/>
              </a:buClr>
              <a:buFont typeface="StarSymbol"/>
              <a:buAutoNum type="arabicPeriod"/>
            </a:pPr>
            <a:r>
              <a:rPr lang="ru-RU" sz="1400" b="0" strike="noStrike" spc="-1" dirty="0" err="1">
                <a:solidFill>
                  <a:srgbClr val="000000"/>
                </a:solidFill>
                <a:uFill>
                  <a:solidFill>
                    <a:srgbClr val="FFFFFF"/>
                  </a:solidFill>
                </a:uFill>
                <a:latin typeface="Arial"/>
              </a:rPr>
              <a:t>Deeks</a:t>
            </a:r>
            <a:r>
              <a:rPr lang="ru-RU" sz="1400" b="0" strike="noStrike" spc="-1" dirty="0">
                <a:solidFill>
                  <a:srgbClr val="000000"/>
                </a:solidFill>
                <a:uFill>
                  <a:solidFill>
                    <a:srgbClr val="FFFFFF"/>
                  </a:solidFill>
                </a:uFill>
                <a:latin typeface="Arial"/>
              </a:rPr>
              <a:t> A. J. </a:t>
            </a:r>
            <a:r>
              <a:rPr lang="ru-RU" sz="1400" b="0" strike="noStrike" spc="-1" dirty="0" err="1">
                <a:solidFill>
                  <a:srgbClr val="000000"/>
                </a:solidFill>
                <a:uFill>
                  <a:solidFill>
                    <a:srgbClr val="FFFFFF"/>
                  </a:solidFill>
                </a:uFill>
                <a:latin typeface="Arial"/>
              </a:rPr>
              <a:t>Numerical</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Analysis</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Pile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Driving</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Dynamics</a:t>
            </a:r>
            <a:r>
              <a:rPr lang="ru-RU" sz="1400" b="0" strike="noStrike" spc="-1" dirty="0">
                <a:solidFill>
                  <a:srgbClr val="000000"/>
                </a:solidFill>
                <a:uFill>
                  <a:solidFill>
                    <a:srgbClr val="FFFFFF"/>
                  </a:solidFill>
                </a:uFill>
                <a:latin typeface="Arial"/>
              </a:rPr>
              <a:t> A </a:t>
            </a:r>
            <a:r>
              <a:rPr lang="ru-RU" sz="1400" b="0" strike="noStrike" spc="-1" dirty="0" err="1">
                <a:solidFill>
                  <a:srgbClr val="000000"/>
                </a:solidFill>
                <a:uFill>
                  <a:solidFill>
                    <a:srgbClr val="FFFFFF"/>
                  </a:solidFill>
                </a:uFill>
                <a:latin typeface="Arial"/>
              </a:rPr>
              <a:t>thesis</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submitted</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in</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fulfilment</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the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requirements</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for</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the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Degree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Doctor</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Philosophy</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at</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the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University</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Western</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Australia</a:t>
            </a:r>
            <a:r>
              <a:rPr lang="ru-RU" sz="1400" b="0" strike="noStrike" spc="-1" dirty="0">
                <a:solidFill>
                  <a:srgbClr val="000000"/>
                </a:solidFill>
                <a:uFill>
                  <a:solidFill>
                    <a:srgbClr val="FFFFFF"/>
                  </a:solidFill>
                </a:uFill>
                <a:latin typeface="Arial"/>
              </a:rPr>
              <a:t>, </a:t>
            </a:r>
            <a:r>
              <a:rPr lang="ru-RU" sz="1400" spc="-1" dirty="0" smtClean="0">
                <a:solidFill>
                  <a:srgbClr val="000000"/>
                </a:solidFill>
                <a:uFill>
                  <a:solidFill>
                    <a:srgbClr val="FFFFFF"/>
                  </a:solidFill>
                </a:uFill>
              </a:rPr>
              <a:t>1992. </a:t>
            </a:r>
            <a:r>
              <a:rPr lang="ru-RU" sz="1400" spc="-1" dirty="0">
                <a:solidFill>
                  <a:srgbClr val="000000"/>
                </a:solidFill>
                <a:uFill>
                  <a:solidFill>
                    <a:srgbClr val="FFFFFF"/>
                  </a:solidFill>
                </a:uFill>
              </a:rPr>
              <a:t>— 150 </a:t>
            </a:r>
            <a:r>
              <a:rPr lang="ru-RU" sz="1400" b="0" strike="noStrike" spc="-1" dirty="0">
                <a:solidFill>
                  <a:srgbClr val="000000"/>
                </a:solidFill>
                <a:uFill>
                  <a:solidFill>
                    <a:srgbClr val="FFFFFF"/>
                  </a:solidFill>
                </a:uFill>
                <a:latin typeface="Arial"/>
              </a:rPr>
              <a:t>p.</a:t>
            </a:r>
          </a:p>
          <a:p>
            <a:pPr marL="457200" indent="-227160" algn="just">
              <a:buClr>
                <a:srgbClr val="000000"/>
              </a:buClr>
              <a:buFont typeface="StarSymbol"/>
              <a:buAutoNum type="arabicPeriod"/>
            </a:pPr>
            <a:r>
              <a:rPr lang="ru-RU" sz="1400" b="0" strike="noStrike" spc="-1" dirty="0" err="1">
                <a:solidFill>
                  <a:srgbClr val="000000"/>
                </a:solidFill>
                <a:uFill>
                  <a:solidFill>
                    <a:srgbClr val="FFFFFF"/>
                  </a:solidFill>
                </a:uFill>
                <a:latin typeface="Arial"/>
              </a:rPr>
              <a:t>Warrington</a:t>
            </a:r>
            <a:r>
              <a:rPr lang="ru-RU" sz="1400" b="0" strike="noStrike" spc="-1" dirty="0">
                <a:solidFill>
                  <a:srgbClr val="000000"/>
                </a:solidFill>
                <a:uFill>
                  <a:solidFill>
                    <a:srgbClr val="FFFFFF"/>
                  </a:solidFill>
                </a:uFill>
                <a:latin typeface="Arial"/>
              </a:rPr>
              <a:t> D.C. </a:t>
            </a:r>
            <a:r>
              <a:rPr lang="ru-RU" sz="1400" b="0" strike="noStrike" spc="-1" dirty="0" err="1">
                <a:solidFill>
                  <a:srgbClr val="000000"/>
                </a:solidFill>
                <a:uFill>
                  <a:solidFill>
                    <a:srgbClr val="FFFFFF"/>
                  </a:solidFill>
                </a:uFill>
                <a:latin typeface="Arial"/>
              </a:rPr>
              <a:t>Improved</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methods</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for</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forward</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and</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inverse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solution</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the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wave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equation</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for</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piles</a:t>
            </a:r>
            <a:r>
              <a:rPr lang="ru-RU" sz="1400" b="0" strike="noStrike" spc="-1" dirty="0">
                <a:solidFill>
                  <a:srgbClr val="000000"/>
                </a:solidFill>
                <a:uFill>
                  <a:solidFill>
                    <a:srgbClr val="FFFFFF"/>
                  </a:solidFill>
                </a:uFill>
                <a:latin typeface="Arial"/>
              </a:rPr>
              <a:t>. A </a:t>
            </a:r>
            <a:r>
              <a:rPr lang="ru-RU" sz="1400" b="0" strike="noStrike" spc="-1" dirty="0" err="1">
                <a:solidFill>
                  <a:srgbClr val="000000"/>
                </a:solidFill>
                <a:uFill>
                  <a:solidFill>
                    <a:srgbClr val="FFFFFF"/>
                  </a:solidFill>
                </a:uFill>
                <a:latin typeface="Arial"/>
              </a:rPr>
              <a:t>dissertation</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submitted</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to</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the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Faculty</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the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University</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Tennessee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at</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Chattanooga</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in</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partial</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fulfillment</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the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Requirements</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the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Degree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Doctor</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Philosophy</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in</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Computational</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Engineering</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at</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the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University</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of</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Tennessee</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at</a:t>
            </a:r>
            <a:r>
              <a:rPr lang="ru-RU" sz="1400" b="0" strike="noStrike" spc="-1" dirty="0">
                <a:solidFill>
                  <a:srgbClr val="000000"/>
                </a:solidFill>
                <a:uFill>
                  <a:solidFill>
                    <a:srgbClr val="FFFFFF"/>
                  </a:solidFill>
                </a:uFill>
                <a:latin typeface="Arial"/>
              </a:rPr>
              <a:t> </a:t>
            </a:r>
            <a:r>
              <a:rPr lang="ru-RU" sz="1400" b="0" strike="noStrike" spc="-1" dirty="0" err="1">
                <a:solidFill>
                  <a:srgbClr val="000000"/>
                </a:solidFill>
                <a:uFill>
                  <a:solidFill>
                    <a:srgbClr val="FFFFFF"/>
                  </a:solidFill>
                </a:uFill>
                <a:latin typeface="Arial"/>
              </a:rPr>
              <a:t>Chattanooga</a:t>
            </a:r>
            <a:r>
              <a:rPr lang="ru-RU" sz="1400" b="0" strike="noStrike" spc="-1" dirty="0">
                <a:solidFill>
                  <a:srgbClr val="000000"/>
                </a:solidFill>
                <a:uFill>
                  <a:solidFill>
                    <a:srgbClr val="FFFFFF"/>
                  </a:solidFill>
                </a:uFill>
                <a:latin typeface="Arial"/>
              </a:rPr>
              <a:t>, </a:t>
            </a:r>
            <a:r>
              <a:rPr lang="ru-RU" sz="1400" spc="-1" dirty="0" smtClean="0">
                <a:solidFill>
                  <a:srgbClr val="000000"/>
                </a:solidFill>
                <a:uFill>
                  <a:solidFill>
                    <a:srgbClr val="FFFFFF"/>
                  </a:solidFill>
                </a:uFill>
              </a:rPr>
              <a:t>2016. </a:t>
            </a:r>
            <a:r>
              <a:rPr lang="ru-RU" sz="1400" spc="-1" dirty="0">
                <a:solidFill>
                  <a:srgbClr val="000000"/>
                </a:solidFill>
                <a:uFill>
                  <a:solidFill>
                    <a:srgbClr val="FFFFFF"/>
                  </a:solidFill>
                </a:uFill>
              </a:rPr>
              <a:t>— 235 </a:t>
            </a:r>
            <a:r>
              <a:rPr lang="ru-RU" sz="1400" b="0" strike="noStrike" spc="-1" dirty="0" smtClean="0">
                <a:solidFill>
                  <a:srgbClr val="000000"/>
                </a:solidFill>
                <a:uFill>
                  <a:solidFill>
                    <a:srgbClr val="FFFFFF"/>
                  </a:solidFill>
                </a:uFill>
                <a:latin typeface="Arial"/>
              </a:rPr>
              <a:t>p</a:t>
            </a:r>
            <a:r>
              <a:rPr lang="ru-RU" sz="1400" b="0" strike="noStrike" spc="-1" dirty="0">
                <a:solidFill>
                  <a:srgbClr val="000000"/>
                </a:solidFill>
                <a:uFill>
                  <a:solidFill>
                    <a:srgbClr val="FFFFFF"/>
                  </a:solidFill>
                </a:uFill>
                <a:latin typeface="Arial"/>
              </a:rPr>
              <a:t>.</a:t>
            </a:r>
          </a:p>
        </p:txBody>
      </p:sp>
      <p:sp>
        <p:nvSpPr>
          <p:cNvPr id="84" name="CustomShape 36"/>
          <p:cNvSpPr/>
          <p:nvPr/>
        </p:nvSpPr>
        <p:spPr>
          <a:xfrm>
            <a:off x="0" y="0"/>
            <a:ext cx="21386880" cy="1440"/>
          </a:xfrm>
          <a:prstGeom prst="rect">
            <a:avLst/>
          </a:prstGeom>
          <a:noFill/>
          <a:ln>
            <a:noFill/>
          </a:ln>
        </p:spPr>
        <p:style>
          <a:lnRef idx="0">
            <a:scrgbClr r="0" g="0" b="0"/>
          </a:lnRef>
          <a:fillRef idx="0">
            <a:scrgbClr r="0" g="0" b="0"/>
          </a:fillRef>
          <a:effectRef idx="0">
            <a:scrgbClr r="0" g="0" b="0"/>
          </a:effectRef>
          <a:fontRef idx="minor"/>
        </p:style>
      </p:sp>
      <p:sp>
        <p:nvSpPr>
          <p:cNvPr id="85" name="CustomShape 37"/>
          <p:cNvSpPr/>
          <p:nvPr/>
        </p:nvSpPr>
        <p:spPr>
          <a:xfrm>
            <a:off x="0" y="380880"/>
            <a:ext cx="21386880" cy="1800"/>
          </a:xfrm>
          <a:prstGeom prst="rect">
            <a:avLst/>
          </a:prstGeom>
          <a:noFill/>
          <a:ln>
            <a:noFill/>
          </a:ln>
        </p:spPr>
        <p:style>
          <a:lnRef idx="0">
            <a:scrgbClr r="0" g="0" b="0"/>
          </a:lnRef>
          <a:fillRef idx="0">
            <a:scrgbClr r="0" g="0" b="0"/>
          </a:fillRef>
          <a:effectRef idx="0">
            <a:scrgbClr r="0" g="0" b="0"/>
          </a:effectRef>
          <a:fontRef idx="minor"/>
        </p:style>
      </p:sp>
      <p:sp>
        <p:nvSpPr>
          <p:cNvPr id="86" name="CustomShape 38"/>
          <p:cNvSpPr/>
          <p:nvPr/>
        </p:nvSpPr>
        <p:spPr>
          <a:xfrm>
            <a:off x="0" y="0"/>
            <a:ext cx="21386880" cy="1440"/>
          </a:xfrm>
          <a:prstGeom prst="rect">
            <a:avLst/>
          </a:prstGeom>
          <a:noFill/>
          <a:ln>
            <a:noFill/>
          </a:ln>
        </p:spPr>
        <p:style>
          <a:lnRef idx="0">
            <a:scrgbClr r="0" g="0" b="0"/>
          </a:lnRef>
          <a:fillRef idx="0">
            <a:scrgbClr r="0" g="0" b="0"/>
          </a:fillRef>
          <a:effectRef idx="0">
            <a:scrgbClr r="0" g="0" b="0"/>
          </a:effectRef>
          <a:fontRef idx="minor"/>
        </p:style>
      </p:sp>
      <p:sp>
        <p:nvSpPr>
          <p:cNvPr id="87" name="CustomShape 39"/>
          <p:cNvSpPr/>
          <p:nvPr/>
        </p:nvSpPr>
        <p:spPr>
          <a:xfrm>
            <a:off x="0" y="0"/>
            <a:ext cx="21386880" cy="457200"/>
          </a:xfrm>
          <a:prstGeom prst="rect">
            <a:avLst/>
          </a:prstGeom>
          <a:noFill/>
          <a:ln>
            <a:noFill/>
          </a:ln>
        </p:spPr>
        <p:style>
          <a:lnRef idx="0">
            <a:scrgbClr r="0" g="0" b="0"/>
          </a:lnRef>
          <a:fillRef idx="0">
            <a:scrgbClr r="0" g="0" b="0"/>
          </a:fillRef>
          <a:effectRef idx="0">
            <a:scrgbClr r="0" g="0" b="0"/>
          </a:effectRef>
          <a:fontRef idx="minor"/>
        </p:style>
      </p:sp>
      <p:sp>
        <p:nvSpPr>
          <p:cNvPr id="88" name="CustomShape 40"/>
          <p:cNvSpPr/>
          <p:nvPr/>
        </p:nvSpPr>
        <p:spPr>
          <a:xfrm>
            <a:off x="10577880" y="1104480"/>
            <a:ext cx="231120" cy="307080"/>
          </a:xfrm>
          <a:prstGeom prst="rect">
            <a:avLst/>
          </a:prstGeom>
          <a:noFill/>
          <a:ln>
            <a:noFill/>
          </a:ln>
        </p:spPr>
        <p:style>
          <a:lnRef idx="0">
            <a:scrgbClr r="0" g="0" b="0"/>
          </a:lnRef>
          <a:fillRef idx="0">
            <a:scrgbClr r="0" g="0" b="0"/>
          </a:fillRef>
          <a:effectRef idx="0">
            <a:scrgbClr r="0" g="0" b="0"/>
          </a:effectRef>
          <a:fontRef idx="minor"/>
        </p:style>
        <p:txBody>
          <a:bodyPr wrap="none" lIns="90000" tIns="46800" rIns="90000" bIns="46800" anchor="ctr"/>
          <a:lstStyle/>
          <a:p>
            <a:r>
              <a:rPr lang="ru-RU" sz="1400" b="0" strike="noStrike" spc="-1">
                <a:solidFill>
                  <a:srgbClr val="000000"/>
                </a:solidFill>
                <a:uFill>
                  <a:solidFill>
                    <a:srgbClr val="FFFFFF"/>
                  </a:solidFill>
                </a:uFill>
                <a:latin typeface="Arial"/>
              </a:rPr>
              <a:t> </a:t>
            </a:r>
          </a:p>
        </p:txBody>
      </p:sp>
      <p:sp>
        <p:nvSpPr>
          <p:cNvPr id="89" name="CustomShape 41"/>
          <p:cNvSpPr/>
          <p:nvPr/>
        </p:nvSpPr>
        <p:spPr>
          <a:xfrm>
            <a:off x="307800" y="15730920"/>
            <a:ext cx="9989280" cy="103968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lstStyle/>
          <a:p>
            <a:pPr indent="361950" algn="just"/>
            <a:r>
              <a:rPr lang="ru-RU" sz="2000" b="0" strike="noStrike" spc="-1" dirty="0">
                <a:solidFill>
                  <a:srgbClr val="000000"/>
                </a:solidFill>
                <a:uFill>
                  <a:solidFill>
                    <a:srgbClr val="FFFFFF"/>
                  </a:solidFill>
                </a:uFill>
                <a:latin typeface="Arial"/>
              </a:rPr>
              <a:t>Обозначения: </a:t>
            </a:r>
            <a:r>
              <a:rPr lang="ru-RU" sz="2000" b="0" i="1" strike="noStrike" spc="-1" dirty="0" err="1">
                <a:solidFill>
                  <a:srgbClr val="000000"/>
                </a:solidFill>
                <a:uFill>
                  <a:solidFill>
                    <a:srgbClr val="FFFFFF"/>
                  </a:solidFill>
                </a:uFill>
                <a:latin typeface="Arial"/>
              </a:rPr>
              <a:t>Q</a:t>
            </a:r>
            <a:r>
              <a:rPr lang="ru-RU" sz="2000" b="0" i="1" strike="noStrike" spc="-1" baseline="-33000" dirty="0" err="1">
                <a:solidFill>
                  <a:srgbClr val="000000"/>
                </a:solidFill>
                <a:uFill>
                  <a:solidFill>
                    <a:srgbClr val="FFFFFF"/>
                  </a:solidFill>
                </a:uFill>
                <a:latin typeface="Arial"/>
                <a:ea typeface="Times New Roman"/>
              </a:rPr>
              <a:t>a</a:t>
            </a:r>
            <a:r>
              <a:rPr lang="ru-RU" sz="2000" b="0" strike="noStrike" spc="-1" dirty="0">
                <a:solidFill>
                  <a:srgbClr val="000000"/>
                </a:solidFill>
                <a:uFill>
                  <a:solidFill>
                    <a:srgbClr val="FFFFFF"/>
                  </a:solidFill>
                </a:uFill>
                <a:latin typeface="Arial"/>
                <a:ea typeface="Arial"/>
              </a:rPr>
              <a:t> —</a:t>
            </a:r>
            <a:r>
              <a:rPr lang="ru-RU" sz="2000" b="0" strike="noStrike" spc="-1" dirty="0">
                <a:solidFill>
                  <a:srgbClr val="000000"/>
                </a:solidFill>
                <a:uFill>
                  <a:solidFill>
                    <a:srgbClr val="FFFFFF"/>
                  </a:solidFill>
                </a:uFill>
                <a:latin typeface="Arial"/>
              </a:rPr>
              <a:t>  </a:t>
            </a:r>
            <a:r>
              <a:rPr lang="ru-RU" sz="2000" b="0" strike="noStrike" spc="-1" dirty="0">
                <a:solidFill>
                  <a:srgbClr val="000000"/>
                </a:solidFill>
                <a:uFill>
                  <a:solidFill>
                    <a:srgbClr val="FFFFFF"/>
                  </a:solidFill>
                </a:uFill>
                <a:latin typeface="Arial"/>
                <a:ea typeface="Arial"/>
              </a:rPr>
              <a:t>допустимая нагрузка, </a:t>
            </a:r>
            <a:r>
              <a:rPr lang="ru-RU" sz="2000" b="0" i="1" strike="noStrike" spc="-1" dirty="0">
                <a:solidFill>
                  <a:srgbClr val="000000"/>
                </a:solidFill>
                <a:uFill>
                  <a:solidFill>
                    <a:srgbClr val="FFFFFF"/>
                  </a:solidFill>
                </a:uFill>
                <a:latin typeface="Arial"/>
                <a:ea typeface="Arial"/>
              </a:rPr>
              <a:t>F</a:t>
            </a:r>
            <a:r>
              <a:rPr lang="ru-RU" sz="2000" b="0" strike="noStrike" spc="-1" dirty="0">
                <a:solidFill>
                  <a:srgbClr val="000000"/>
                </a:solidFill>
                <a:uFill>
                  <a:solidFill>
                    <a:srgbClr val="FFFFFF"/>
                  </a:solidFill>
                </a:uFill>
                <a:latin typeface="Arial"/>
                <a:ea typeface="Arial"/>
              </a:rPr>
              <a:t> — коэффициент запаса, </a:t>
            </a:r>
            <a:r>
              <a:rPr lang="ru-RU" sz="2000" b="0" i="1" strike="noStrike" spc="-1" dirty="0">
                <a:solidFill>
                  <a:srgbClr val="000000"/>
                </a:solidFill>
                <a:uFill>
                  <a:solidFill>
                    <a:srgbClr val="FFFFFF"/>
                  </a:solidFill>
                </a:uFill>
                <a:latin typeface="Arial"/>
                <a:ea typeface="Arial"/>
              </a:rPr>
              <a:t>W</a:t>
            </a:r>
            <a:r>
              <a:rPr lang="ru-RU" sz="2000" b="0" strike="noStrike" spc="-1" dirty="0">
                <a:solidFill>
                  <a:srgbClr val="000000"/>
                </a:solidFill>
                <a:uFill>
                  <a:solidFill>
                    <a:srgbClr val="FFFFFF"/>
                  </a:solidFill>
                </a:uFill>
                <a:latin typeface="Arial"/>
                <a:ea typeface="Arial"/>
              </a:rPr>
              <a:t> — вес молота, </a:t>
            </a:r>
            <a:r>
              <a:rPr lang="ru-RU" sz="2000" b="0" i="1" strike="noStrike" spc="-1" dirty="0">
                <a:solidFill>
                  <a:srgbClr val="000000"/>
                </a:solidFill>
                <a:uFill>
                  <a:solidFill>
                    <a:srgbClr val="FFFFFF"/>
                  </a:solidFill>
                </a:uFill>
                <a:latin typeface="Arial"/>
                <a:ea typeface="Arial"/>
              </a:rPr>
              <a:t>H </a:t>
            </a:r>
            <a:r>
              <a:rPr lang="ru-RU" sz="2000" b="0" strike="noStrike" spc="-1" dirty="0">
                <a:solidFill>
                  <a:srgbClr val="000000"/>
                </a:solidFill>
                <a:uFill>
                  <a:solidFill>
                    <a:srgbClr val="FFFFFF"/>
                  </a:solidFill>
                </a:uFill>
                <a:latin typeface="Arial"/>
                <a:ea typeface="Arial"/>
              </a:rPr>
              <a:t>— высота падения молота,  </a:t>
            </a:r>
            <a:r>
              <a:rPr lang="ru-RU" sz="2000" b="0" i="1" strike="noStrike" spc="-1" dirty="0">
                <a:solidFill>
                  <a:srgbClr val="000000"/>
                </a:solidFill>
                <a:uFill>
                  <a:solidFill>
                    <a:srgbClr val="FFFFFF"/>
                  </a:solidFill>
                </a:uFill>
                <a:latin typeface="Arial"/>
                <a:ea typeface="Arial"/>
              </a:rPr>
              <a:t>S</a:t>
            </a:r>
            <a:r>
              <a:rPr lang="ru-RU" sz="2000" b="0" strike="noStrike" spc="-1" dirty="0">
                <a:solidFill>
                  <a:srgbClr val="000000"/>
                </a:solidFill>
                <a:uFill>
                  <a:solidFill>
                    <a:srgbClr val="FFFFFF"/>
                  </a:solidFill>
                </a:uFill>
                <a:latin typeface="Arial"/>
                <a:ea typeface="Arial"/>
              </a:rPr>
              <a:t> — средняя величина отказа сваи на удар, </a:t>
            </a:r>
            <a:r>
              <a:rPr lang="ru-RU" sz="2000" b="0" i="1" strike="noStrike" spc="-1" dirty="0">
                <a:solidFill>
                  <a:srgbClr val="000000"/>
                </a:solidFill>
                <a:uFill>
                  <a:solidFill>
                    <a:srgbClr val="FFFFFF"/>
                  </a:solidFill>
                </a:uFill>
                <a:latin typeface="Arial"/>
                <a:ea typeface="Arial"/>
              </a:rPr>
              <a:t>C</a:t>
            </a:r>
            <a:r>
              <a:rPr lang="ru-RU" sz="2000" b="0" strike="noStrike" spc="-1" dirty="0">
                <a:solidFill>
                  <a:srgbClr val="000000"/>
                </a:solidFill>
                <a:uFill>
                  <a:solidFill>
                    <a:srgbClr val="FFFFFF"/>
                  </a:solidFill>
                </a:uFill>
                <a:latin typeface="Arial"/>
                <a:ea typeface="Arial"/>
              </a:rPr>
              <a:t> — эмпирическая константа.</a:t>
            </a:r>
            <a:endParaRPr lang="ru-RU" sz="2000" b="0" strike="noStrike" spc="-1" dirty="0">
              <a:solidFill>
                <a:srgbClr val="000000"/>
              </a:solidFill>
              <a:uFill>
                <a:solidFill>
                  <a:srgbClr val="FFFFFF"/>
                </a:solidFill>
              </a:uFill>
              <a:latin typeface="Arial"/>
            </a:endParaRPr>
          </a:p>
        </p:txBody>
      </p:sp>
      <p:sp>
        <p:nvSpPr>
          <p:cNvPr id="90" name="CustomShape 42"/>
          <p:cNvSpPr/>
          <p:nvPr/>
        </p:nvSpPr>
        <p:spPr>
          <a:xfrm>
            <a:off x="0" y="0"/>
            <a:ext cx="21386880" cy="1440"/>
          </a:xfrm>
          <a:prstGeom prst="rect">
            <a:avLst/>
          </a:prstGeom>
          <a:noFill/>
          <a:ln>
            <a:noFill/>
          </a:ln>
        </p:spPr>
        <p:style>
          <a:lnRef idx="0">
            <a:scrgbClr r="0" g="0" b="0"/>
          </a:lnRef>
          <a:fillRef idx="0">
            <a:scrgbClr r="0" g="0" b="0"/>
          </a:fillRef>
          <a:effectRef idx="0">
            <a:scrgbClr r="0" g="0" b="0"/>
          </a:effectRef>
          <a:fontRef idx="minor"/>
        </p:style>
      </p:sp>
      <p:sp>
        <p:nvSpPr>
          <p:cNvPr id="91" name="CustomShape 43"/>
          <p:cNvSpPr/>
          <p:nvPr/>
        </p:nvSpPr>
        <p:spPr>
          <a:xfrm>
            <a:off x="0" y="0"/>
            <a:ext cx="21386880" cy="1440"/>
          </a:xfrm>
          <a:prstGeom prst="rect">
            <a:avLst/>
          </a:prstGeom>
          <a:noFill/>
          <a:ln>
            <a:noFill/>
          </a:ln>
        </p:spPr>
        <p:style>
          <a:lnRef idx="0">
            <a:scrgbClr r="0" g="0" b="0"/>
          </a:lnRef>
          <a:fillRef idx="0">
            <a:scrgbClr r="0" g="0" b="0"/>
          </a:fillRef>
          <a:effectRef idx="0">
            <a:scrgbClr r="0" g="0" b="0"/>
          </a:effectRef>
          <a:fontRef idx="minor"/>
        </p:style>
      </p:sp>
      <p:sp>
        <p:nvSpPr>
          <p:cNvPr id="92" name="CustomShape 44"/>
          <p:cNvSpPr/>
          <p:nvPr/>
        </p:nvSpPr>
        <p:spPr>
          <a:xfrm>
            <a:off x="0" y="206280"/>
            <a:ext cx="21386880" cy="1800"/>
          </a:xfrm>
          <a:prstGeom prst="rect">
            <a:avLst/>
          </a:prstGeom>
          <a:noFill/>
          <a:ln>
            <a:noFill/>
          </a:ln>
        </p:spPr>
        <p:style>
          <a:lnRef idx="0">
            <a:scrgbClr r="0" g="0" b="0"/>
          </a:lnRef>
          <a:fillRef idx="0">
            <a:scrgbClr r="0" g="0" b="0"/>
          </a:fillRef>
          <a:effectRef idx="0">
            <a:scrgbClr r="0" g="0" b="0"/>
          </a:effectRef>
          <a:fontRef idx="minor"/>
        </p:style>
      </p:sp>
      <p:sp>
        <p:nvSpPr>
          <p:cNvPr id="93" name="CustomShape 45"/>
          <p:cNvSpPr/>
          <p:nvPr/>
        </p:nvSpPr>
        <p:spPr>
          <a:xfrm>
            <a:off x="11013480" y="8417880"/>
            <a:ext cx="10088640" cy="1892520"/>
          </a:xfrm>
          <a:prstGeom prst="rect">
            <a:avLst/>
          </a:prstGeom>
          <a:noFill/>
          <a:ln>
            <a:noFill/>
          </a:ln>
        </p:spPr>
        <p:style>
          <a:lnRef idx="0">
            <a:scrgbClr r="0" g="0" b="0"/>
          </a:lnRef>
          <a:fillRef idx="0">
            <a:scrgbClr r="0" g="0" b="0"/>
          </a:fillRef>
          <a:effectRef idx="0">
            <a:scrgbClr r="0" g="0" b="0"/>
          </a:effectRef>
          <a:fontRef idx="minor"/>
        </p:style>
      </p:sp>
      <p:sp>
        <p:nvSpPr>
          <p:cNvPr id="94" name="CustomShape 46"/>
          <p:cNvSpPr/>
          <p:nvPr/>
        </p:nvSpPr>
        <p:spPr>
          <a:xfrm>
            <a:off x="0" y="0"/>
            <a:ext cx="21386880" cy="1440"/>
          </a:xfrm>
          <a:prstGeom prst="rect">
            <a:avLst/>
          </a:prstGeom>
          <a:noFill/>
          <a:ln>
            <a:noFill/>
          </a:ln>
        </p:spPr>
        <p:style>
          <a:lnRef idx="0">
            <a:scrgbClr r="0" g="0" b="0"/>
          </a:lnRef>
          <a:fillRef idx="0">
            <a:scrgbClr r="0" g="0" b="0"/>
          </a:fillRef>
          <a:effectRef idx="0">
            <a:scrgbClr r="0" g="0" b="0"/>
          </a:effectRef>
          <a:fontRef idx="minor"/>
        </p:style>
      </p:sp>
      <p:sp>
        <p:nvSpPr>
          <p:cNvPr id="95" name="CustomShape 47"/>
          <p:cNvSpPr/>
          <p:nvPr/>
        </p:nvSpPr>
        <p:spPr>
          <a:xfrm>
            <a:off x="216000" y="12311640"/>
            <a:ext cx="10002960" cy="280728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62640" tIns="31320" rIns="62640" bIns="31320"/>
          <a:lstStyle/>
          <a:p>
            <a:pPr indent="361950" algn="just">
              <a:lnSpc>
                <a:spcPct val="100000"/>
              </a:lnSpc>
            </a:pPr>
            <a:r>
              <a:rPr lang="ru-RU" sz="2000" b="0" strike="noStrike" spc="-1" dirty="0">
                <a:solidFill>
                  <a:srgbClr val="000000"/>
                </a:solidFill>
                <a:uFill>
                  <a:solidFill>
                    <a:srgbClr val="FFFFFF"/>
                  </a:solidFill>
                </a:uFill>
                <a:latin typeface="Arial"/>
                <a:ea typeface="Arial"/>
              </a:rPr>
              <a:t>Самый распространенный способ оценки НСС — зависимости полученные либо на основе закона сохранения энергии, либо на  основе анализа статистики полевых испытаний. В данной работе рассматриваются актуальные формулы, применяемые на территории США и РФ.</a:t>
            </a:r>
            <a:endParaRPr lang="ru-RU" sz="2000" b="0" strike="noStrike" spc="-1" dirty="0">
              <a:solidFill>
                <a:srgbClr val="000000"/>
              </a:solidFill>
              <a:uFill>
                <a:solidFill>
                  <a:srgbClr val="FFFFFF"/>
                </a:solidFill>
              </a:uFill>
              <a:latin typeface="Arial"/>
            </a:endParaRPr>
          </a:p>
          <a:p>
            <a:pPr indent="361950" algn="just">
              <a:lnSpc>
                <a:spcPct val="100000"/>
              </a:lnSpc>
            </a:pPr>
            <a:r>
              <a:rPr lang="ru-RU" sz="2000" b="0" strike="noStrike" spc="-1" dirty="0">
                <a:solidFill>
                  <a:srgbClr val="000000"/>
                </a:solidFill>
                <a:uFill>
                  <a:solidFill>
                    <a:srgbClr val="FFFFFF"/>
                  </a:solidFill>
                </a:uFill>
                <a:latin typeface="Arial"/>
                <a:ea typeface="Arial"/>
              </a:rPr>
              <a:t>Одной из самых старых формул, применяемых при динамических испытаниях, является соотношение, представленное Веллингтоном в 1892 г. Формула определения НСС </a:t>
            </a:r>
            <a:r>
              <a:rPr lang="ru-RU" sz="2000" b="0" strike="noStrike" spc="-1" dirty="0" err="1">
                <a:solidFill>
                  <a:srgbClr val="000000"/>
                </a:solidFill>
                <a:uFill>
                  <a:solidFill>
                    <a:srgbClr val="FFFFFF"/>
                  </a:solidFill>
                </a:uFill>
                <a:latin typeface="Arial"/>
                <a:ea typeface="Arial"/>
              </a:rPr>
              <a:t>Велингтона</a:t>
            </a:r>
            <a:r>
              <a:rPr lang="ru-RU" sz="2000" b="0" strike="noStrike" spc="-1" dirty="0">
                <a:solidFill>
                  <a:srgbClr val="000000"/>
                </a:solidFill>
                <a:uFill>
                  <a:solidFill>
                    <a:srgbClr val="FFFFFF"/>
                  </a:solidFill>
                </a:uFill>
                <a:latin typeface="Arial"/>
                <a:ea typeface="Arial"/>
              </a:rPr>
              <a:t>, привнесла идею прямой зависимости энергии падающего молота и НСС. Впоследствии соотношение претерпело достаточно много модификаций (например, </a:t>
            </a:r>
            <a:r>
              <a:rPr lang="ru-RU" sz="2000" spc="-1" dirty="0" smtClean="0">
                <a:solidFill>
                  <a:srgbClr val="000000"/>
                </a:solidFill>
                <a:uFill>
                  <a:solidFill>
                    <a:srgbClr val="FFFFFF"/>
                  </a:solidFill>
                </a:uFill>
                <a:latin typeface="Arial"/>
                <a:ea typeface="Arial"/>
              </a:rPr>
              <a:t>А. </a:t>
            </a:r>
            <a:r>
              <a:rPr lang="ru-RU" sz="2000" b="0" strike="noStrike" spc="-1" dirty="0" err="1" smtClean="0">
                <a:solidFill>
                  <a:srgbClr val="000000"/>
                </a:solidFill>
                <a:uFill>
                  <a:solidFill>
                    <a:srgbClr val="FFFFFF"/>
                  </a:solidFill>
                </a:uFill>
                <a:latin typeface="Arial"/>
                <a:ea typeface="Arial"/>
              </a:rPr>
              <a:t>Хили</a:t>
            </a:r>
            <a:r>
              <a:rPr lang="ru-RU" sz="2000" spc="-1" dirty="0">
                <a:solidFill>
                  <a:srgbClr val="000000"/>
                </a:solidFill>
                <a:uFill>
                  <a:solidFill>
                    <a:srgbClr val="FFFFFF"/>
                  </a:solidFill>
                </a:uFill>
                <a:ea typeface="Arial"/>
              </a:rPr>
              <a:t>, </a:t>
            </a:r>
            <a:r>
              <a:rPr lang="ru-RU" sz="2000" spc="-1" dirty="0" smtClean="0">
                <a:solidFill>
                  <a:srgbClr val="000000"/>
                </a:solidFill>
                <a:uFill>
                  <a:solidFill>
                    <a:srgbClr val="FFFFFF"/>
                  </a:solidFill>
                </a:uFill>
                <a:ea typeface="Arial"/>
              </a:rPr>
              <a:t>1925</a:t>
            </a:r>
            <a:r>
              <a:rPr lang="en-US" sz="2000" spc="-1" dirty="0" smtClean="0">
                <a:solidFill>
                  <a:srgbClr val="000000"/>
                </a:solidFill>
                <a:uFill>
                  <a:solidFill>
                    <a:srgbClr val="FFFFFF"/>
                  </a:solidFill>
                </a:uFill>
                <a:ea typeface="Arial"/>
              </a:rPr>
              <a:t>;</a:t>
            </a:r>
            <a:r>
              <a:rPr lang="ru-RU" sz="2000" spc="-1" dirty="0" smtClean="0">
                <a:solidFill>
                  <a:srgbClr val="000000"/>
                </a:solidFill>
                <a:uFill>
                  <a:solidFill>
                    <a:srgbClr val="FFFFFF"/>
                  </a:solidFill>
                </a:uFill>
                <a:ea typeface="Arial"/>
              </a:rPr>
              <a:t> </a:t>
            </a:r>
            <a:r>
              <a:rPr lang="ru-RU" sz="2000" spc="-1" dirty="0">
                <a:solidFill>
                  <a:srgbClr val="000000"/>
                </a:solidFill>
                <a:uFill>
                  <a:solidFill>
                    <a:srgbClr val="FFFFFF"/>
                  </a:solidFill>
                </a:uFill>
                <a:ea typeface="Arial"/>
              </a:rPr>
              <a:t>Н. </a:t>
            </a:r>
            <a:r>
              <a:rPr lang="ru-RU" sz="2000" spc="-1" dirty="0" err="1">
                <a:solidFill>
                  <a:srgbClr val="000000"/>
                </a:solidFill>
                <a:uFill>
                  <a:solidFill>
                    <a:srgbClr val="FFFFFF"/>
                  </a:solidFill>
                </a:uFill>
                <a:ea typeface="Arial"/>
              </a:rPr>
              <a:t>Янбу</a:t>
            </a:r>
            <a:r>
              <a:rPr lang="en-US" sz="2000" spc="-1" dirty="0">
                <a:solidFill>
                  <a:srgbClr val="000000"/>
                </a:solidFill>
                <a:uFill>
                  <a:solidFill>
                    <a:srgbClr val="FFFFFF"/>
                  </a:solidFill>
                </a:uFill>
                <a:ea typeface="Arial"/>
              </a:rPr>
              <a:t>, </a:t>
            </a:r>
            <a:r>
              <a:rPr lang="en-US" sz="2000" spc="-1" dirty="0" smtClean="0">
                <a:solidFill>
                  <a:srgbClr val="000000"/>
                </a:solidFill>
                <a:uFill>
                  <a:solidFill>
                    <a:srgbClr val="FFFFFF"/>
                  </a:solidFill>
                </a:uFill>
                <a:ea typeface="Arial"/>
              </a:rPr>
              <a:t>1954</a:t>
            </a:r>
            <a:r>
              <a:rPr lang="ru-RU" sz="2000" spc="-1" dirty="0" smtClean="0">
                <a:solidFill>
                  <a:srgbClr val="000000"/>
                </a:solidFill>
                <a:uFill>
                  <a:solidFill>
                    <a:srgbClr val="FFFFFF"/>
                  </a:solidFill>
                </a:uFill>
                <a:ea typeface="Arial"/>
              </a:rPr>
              <a:t>).</a:t>
            </a:r>
            <a:endParaRPr lang="ru-RU" sz="2000" b="0" strike="noStrike" spc="-1" dirty="0">
              <a:solidFill>
                <a:srgbClr val="000000"/>
              </a:solidFill>
              <a:uFill>
                <a:solidFill>
                  <a:srgbClr val="FFFFFF"/>
                </a:solidFill>
              </a:uFill>
              <a:latin typeface="Arial"/>
            </a:endParaRPr>
          </a:p>
        </p:txBody>
      </p:sp>
      <p:sp>
        <p:nvSpPr>
          <p:cNvPr id="96" name="CustomShape 48"/>
          <p:cNvSpPr/>
          <p:nvPr/>
        </p:nvSpPr>
        <p:spPr>
          <a:xfrm>
            <a:off x="237960" y="16685280"/>
            <a:ext cx="10002960" cy="18925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62640" tIns="31320" rIns="62640" bIns="31320"/>
          <a:lstStyle/>
          <a:p>
            <a:pPr indent="361950" algn="just"/>
            <a:r>
              <a:rPr lang="ru-RU" sz="2000" b="0" strike="noStrike" spc="-1" dirty="0">
                <a:solidFill>
                  <a:srgbClr val="000000"/>
                </a:solidFill>
                <a:uFill>
                  <a:solidFill>
                    <a:srgbClr val="FFFFFF"/>
                  </a:solidFill>
                </a:uFill>
                <a:latin typeface="Arial"/>
              </a:rPr>
              <a:t>Соотношение до сих пор используется некоторыми организациями в США, например, Департаментом транспорта Висконсина.</a:t>
            </a:r>
          </a:p>
          <a:p>
            <a:pPr indent="361950" algn="just"/>
            <a:r>
              <a:rPr lang="ru-RU" sz="2000" b="0" strike="noStrike" spc="-1" dirty="0">
                <a:solidFill>
                  <a:srgbClr val="000000"/>
                </a:solidFill>
                <a:uFill>
                  <a:solidFill>
                    <a:srgbClr val="FFFFFF"/>
                  </a:solidFill>
                </a:uFill>
                <a:latin typeface="Arial"/>
              </a:rPr>
              <a:t>Однако, распространение стальных и бетонных свай потребовало более совершенных методов оценки. Заменой ей послужила формула Гейтса (1957), вариации которой активно используются </a:t>
            </a:r>
            <a:r>
              <a:rPr lang="ru-RU" sz="2000" b="0" strike="noStrike" spc="-1" dirty="0">
                <a:solidFill>
                  <a:srgbClr val="00000A"/>
                </a:solidFill>
                <a:uFill>
                  <a:solidFill>
                    <a:srgbClr val="FFFFFF"/>
                  </a:solidFill>
                </a:uFill>
                <a:latin typeface="Arial"/>
              </a:rPr>
              <a:t>в различных департаментах США. Общий </a:t>
            </a:r>
            <a:r>
              <a:rPr lang="ru-RU" sz="2000" spc="-1" dirty="0" smtClean="0">
                <a:solidFill>
                  <a:srgbClr val="00000A"/>
                </a:solidFill>
                <a:uFill>
                  <a:solidFill>
                    <a:srgbClr val="FFFFFF"/>
                  </a:solidFill>
                </a:uFill>
                <a:latin typeface="Arial"/>
              </a:rPr>
              <a:t>вид </a:t>
            </a:r>
            <a:r>
              <a:rPr lang="ru-RU" sz="2000" b="0" strike="noStrike" spc="-1" dirty="0" smtClean="0">
                <a:solidFill>
                  <a:srgbClr val="00000A"/>
                </a:solidFill>
                <a:uFill>
                  <a:solidFill>
                    <a:srgbClr val="FFFFFF"/>
                  </a:solidFill>
                </a:uFill>
                <a:latin typeface="Arial"/>
              </a:rPr>
              <a:t>этого </a:t>
            </a:r>
            <a:r>
              <a:rPr lang="ru-RU" sz="2000" b="0" strike="noStrike" spc="-1" dirty="0">
                <a:solidFill>
                  <a:srgbClr val="00000A"/>
                </a:solidFill>
                <a:uFill>
                  <a:solidFill>
                    <a:srgbClr val="FFFFFF"/>
                  </a:solidFill>
                </a:uFill>
                <a:latin typeface="Arial"/>
              </a:rPr>
              <a:t>семейства формул следующий:</a:t>
            </a:r>
            <a:endParaRPr lang="ru-RU" sz="2000" b="0" strike="noStrike" spc="-1" dirty="0">
              <a:solidFill>
                <a:srgbClr val="000000"/>
              </a:solidFill>
              <a:uFill>
                <a:solidFill>
                  <a:srgbClr val="FFFFFF"/>
                </a:solidFill>
              </a:uFill>
              <a:latin typeface="Arial"/>
            </a:endParaRPr>
          </a:p>
        </p:txBody>
      </p:sp>
      <mc:AlternateContent xmlns:mc="http://schemas.openxmlformats.org/markup-compatibility/2006" xmlns:a14="http://schemas.microsoft.com/office/drawing/2010/main">
        <mc:Choice Requires="a14">
          <p:sp>
            <p:nvSpPr>
              <p:cNvPr id="97" name="Formula 49"/>
              <p:cNvSpPr txBox="1"/>
              <p:nvPr/>
            </p:nvSpPr>
            <p:spPr>
              <a:xfrm>
                <a:off x="3672720" y="18577800"/>
                <a:ext cx="3261480" cy="39168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𝑅</m:t>
                          </m:r>
                        </m:e>
                        <m:sub>
                          <m:r>
                            <a:rPr>
                              <a:latin typeface="Cambria Math" panose="02040503050406030204" pitchFamily="18" charset="0"/>
                            </a:rPr>
                            <m:t>𝑢</m:t>
                          </m:r>
                        </m:sub>
                      </m:sSub>
                      <m:r>
                        <a:rPr>
                          <a:latin typeface="Cambria Math" panose="02040503050406030204" pitchFamily="18" charset="0"/>
                        </a:rPr>
                        <m:t>=</m:t>
                      </m:r>
                      <m:r>
                        <a:rPr>
                          <a:latin typeface="Cambria Math" panose="02040503050406030204" pitchFamily="18" charset="0"/>
                        </a:rPr>
                        <m:t>𝐹</m:t>
                      </m:r>
                      <m:rad>
                        <m:radPr>
                          <m:ctrlPr>
                            <a:rPr i="1">
                              <a:latin typeface="Cambria Math" panose="02040503050406030204" pitchFamily="18" charset="0"/>
                            </a:rPr>
                          </m:ctrlPr>
                        </m:radPr>
                        <m:deg/>
                        <m:e>
                          <m:sSub>
                            <m:sSubPr>
                              <m:ctrlPr>
                                <a:rPr i="1">
                                  <a:latin typeface="Cambria Math" panose="02040503050406030204" pitchFamily="18" charset="0"/>
                                </a:rPr>
                              </m:ctrlPr>
                            </m:sSubPr>
                            <m:e>
                              <m:r>
                                <a:rPr>
                                  <a:latin typeface="Cambria Math" panose="02040503050406030204" pitchFamily="18" charset="0"/>
                                </a:rPr>
                                <m:t>𝑒𝐸</m:t>
                              </m:r>
                            </m:e>
                            <m:sub>
                              <m:r>
                                <a:rPr>
                                  <a:latin typeface="Cambria Math" panose="02040503050406030204" pitchFamily="18" charset="0"/>
                                </a:rPr>
                                <m:t>𝑟</m:t>
                              </m:r>
                            </m:sub>
                          </m:sSub>
                        </m:e>
                      </m:rad>
                      <m:r>
                        <a:rPr>
                          <a:latin typeface="Cambria Math" panose="02040503050406030204" pitchFamily="18" charset="0"/>
                        </a:rPr>
                        <m:t>𝑙𝑜𝑔</m:t>
                      </m:r>
                      <m:r>
                        <a:rPr>
                          <a:latin typeface="Cambria Math" panose="02040503050406030204" pitchFamily="18" charset="0"/>
                        </a:rPr>
                        <m:t>(</m:t>
                      </m:r>
                      <m:r>
                        <a:rPr>
                          <a:latin typeface="Cambria Math" panose="02040503050406030204" pitchFamily="18" charset="0"/>
                        </a:rPr>
                        <m:t>10</m:t>
                      </m:r>
                      <m:sSub>
                        <m:sSubPr>
                          <m:ctrlPr>
                            <a:rPr i="1">
                              <a:latin typeface="Cambria Math" panose="02040503050406030204" pitchFamily="18" charset="0"/>
                            </a:rPr>
                          </m:ctrlPr>
                        </m:sSubPr>
                        <m:e>
                          <m:r>
                            <a:rPr>
                              <a:latin typeface="Cambria Math" panose="02040503050406030204" pitchFamily="18" charset="0"/>
                            </a:rPr>
                            <m:t>𝑁</m:t>
                          </m:r>
                        </m:e>
                        <m:sub>
                          <m:r>
                            <a:rPr>
                              <a:latin typeface="Cambria Math" panose="02040503050406030204" pitchFamily="18" charset="0"/>
                            </a:rPr>
                            <m:t>𝑏</m:t>
                          </m:r>
                        </m:sub>
                      </m:sSub>
                      <m:r>
                        <a:rPr>
                          <a:latin typeface="Cambria Math" panose="02040503050406030204" pitchFamily="18" charset="0"/>
                        </a:rPr>
                        <m:t>)−</m:t>
                      </m:r>
                      <m:r>
                        <a:rPr>
                          <a:latin typeface="Cambria Math" panose="02040503050406030204" pitchFamily="18" charset="0"/>
                        </a:rPr>
                        <m:t>𝐶</m:t>
                      </m:r>
                    </m:oMath>
                  </m:oMathPara>
                </a14:m>
                <a:endParaRPr dirty="0"/>
              </a:p>
            </p:txBody>
          </p:sp>
        </mc:Choice>
        <mc:Fallback xmlns="">
          <p:sp>
            <p:nvSpPr>
              <p:cNvPr id="97" name="Formula 49"/>
              <p:cNvSpPr txBox="1">
                <a:spLocks noRot="1" noChangeAspect="1" noMove="1" noResize="1" noEditPoints="1" noAdjustHandles="1" noChangeArrowheads="1" noChangeShapeType="1" noTextEdit="1"/>
              </p:cNvSpPr>
              <p:nvPr/>
            </p:nvSpPr>
            <p:spPr>
              <a:xfrm>
                <a:off x="3672720" y="18577800"/>
                <a:ext cx="3261480" cy="391680"/>
              </a:xfrm>
              <a:prstGeom prst="rect">
                <a:avLst/>
              </a:prstGeom>
              <a:blipFill>
                <a:blip r:embed="rId4"/>
                <a:stretch>
                  <a:fillRect b="-17188"/>
                </a:stretch>
              </a:blipFill>
            </p:spPr>
            <p:txBody>
              <a:bodyPr/>
              <a:lstStyle/>
              <a:p>
                <a:r>
                  <a:rPr lang="ru-RU">
                    <a:noFill/>
                  </a:rPr>
                  <a:t> </a:t>
                </a:r>
              </a:p>
            </p:txBody>
          </p:sp>
        </mc:Fallback>
      </mc:AlternateContent>
      <p:sp>
        <p:nvSpPr>
          <p:cNvPr id="98" name="CustomShape 50"/>
          <p:cNvSpPr/>
          <p:nvPr/>
        </p:nvSpPr>
        <p:spPr>
          <a:xfrm>
            <a:off x="3744000" y="17712000"/>
            <a:ext cx="7272360" cy="35244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sp>
      <p:sp>
        <p:nvSpPr>
          <p:cNvPr id="99" name="CustomShape 51"/>
          <p:cNvSpPr/>
          <p:nvPr/>
        </p:nvSpPr>
        <p:spPr>
          <a:xfrm>
            <a:off x="329040" y="19025640"/>
            <a:ext cx="10002960" cy="293112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62640" tIns="31320" rIns="62640" bIns="31320"/>
          <a:lstStyle/>
          <a:p>
            <a:pPr indent="361950" algn="just"/>
            <a:r>
              <a:rPr lang="ru-RU" sz="2000" b="0" strike="noStrike" spc="-1" dirty="0">
                <a:solidFill>
                  <a:srgbClr val="000000"/>
                </a:solidFill>
                <a:uFill>
                  <a:solidFill>
                    <a:srgbClr val="FFFFFF"/>
                  </a:solidFill>
                </a:uFill>
                <a:latin typeface="Arial"/>
                <a:ea typeface="Arial"/>
              </a:rPr>
              <a:t>Обозначения: </a:t>
            </a:r>
            <a:r>
              <a:rPr lang="ru-RU" sz="2000" b="0" i="1" strike="noStrike" spc="-1" dirty="0" err="1">
                <a:solidFill>
                  <a:srgbClr val="000000"/>
                </a:solidFill>
                <a:uFill>
                  <a:solidFill>
                    <a:srgbClr val="FFFFFF"/>
                  </a:solidFill>
                </a:uFill>
                <a:latin typeface="Arial"/>
                <a:ea typeface="Arial"/>
              </a:rPr>
              <a:t>R</a:t>
            </a:r>
            <a:r>
              <a:rPr lang="ru-RU" sz="2000" b="0" i="1" strike="noStrike" spc="-1" baseline="-33000" dirty="0" err="1">
                <a:solidFill>
                  <a:srgbClr val="000000"/>
                </a:solidFill>
                <a:uFill>
                  <a:solidFill>
                    <a:srgbClr val="FFFFFF"/>
                  </a:solidFill>
                </a:uFill>
                <a:latin typeface="Arial"/>
                <a:ea typeface="Arial"/>
              </a:rPr>
              <a:t>u</a:t>
            </a:r>
            <a:r>
              <a:rPr lang="ru-RU" sz="2000" b="0" i="1" strike="noStrike" spc="-1" baseline="-33000" dirty="0">
                <a:solidFill>
                  <a:srgbClr val="000000"/>
                </a:solidFill>
                <a:uFill>
                  <a:solidFill>
                    <a:srgbClr val="FFFFFF"/>
                  </a:solidFill>
                </a:uFill>
                <a:latin typeface="Arial"/>
                <a:ea typeface="Arial"/>
              </a:rPr>
              <a:t> </a:t>
            </a:r>
            <a:r>
              <a:rPr lang="ru-RU" sz="2000" b="0" strike="noStrike" spc="-1" dirty="0">
                <a:solidFill>
                  <a:srgbClr val="000000"/>
                </a:solidFill>
                <a:uFill>
                  <a:solidFill>
                    <a:srgbClr val="FFFFFF"/>
                  </a:solidFill>
                </a:uFill>
                <a:latin typeface="Arial"/>
                <a:ea typeface="Arial"/>
              </a:rPr>
              <a:t> — НСС, </a:t>
            </a:r>
            <a:r>
              <a:rPr lang="ru-RU" sz="2000" b="0" i="1" strike="noStrike" spc="-1" dirty="0">
                <a:solidFill>
                  <a:srgbClr val="000000"/>
                </a:solidFill>
                <a:uFill>
                  <a:solidFill>
                    <a:srgbClr val="FFFFFF"/>
                  </a:solidFill>
                </a:uFill>
                <a:latin typeface="Arial"/>
                <a:ea typeface="Arial"/>
              </a:rPr>
              <a:t>e </a:t>
            </a:r>
            <a:r>
              <a:rPr lang="ru-RU" sz="2000" b="0" strike="noStrike" spc="-1" dirty="0">
                <a:solidFill>
                  <a:srgbClr val="000000"/>
                </a:solidFill>
                <a:uFill>
                  <a:solidFill>
                    <a:srgbClr val="FFFFFF"/>
                  </a:solidFill>
                </a:uFill>
                <a:latin typeface="Arial"/>
                <a:ea typeface="Arial"/>
              </a:rPr>
              <a:t>— константа эффективности молота</a:t>
            </a:r>
            <a:r>
              <a:rPr lang="ru-RU" sz="2000" b="0" i="1" strike="noStrike" spc="-1" dirty="0" smtClean="0">
                <a:solidFill>
                  <a:srgbClr val="000000"/>
                </a:solidFill>
                <a:uFill>
                  <a:solidFill>
                    <a:srgbClr val="FFFFFF"/>
                  </a:solidFill>
                </a:uFill>
                <a:latin typeface="Arial"/>
                <a:ea typeface="Arial"/>
              </a:rPr>
              <a:t>,</a:t>
            </a:r>
            <a:r>
              <a:rPr lang="en-US" sz="2000" b="0" i="1" strike="noStrike" spc="-1" dirty="0" smtClean="0">
                <a:solidFill>
                  <a:srgbClr val="000000"/>
                </a:solidFill>
                <a:uFill>
                  <a:solidFill>
                    <a:srgbClr val="FFFFFF"/>
                  </a:solidFill>
                </a:uFill>
                <a:latin typeface="Arial"/>
                <a:ea typeface="Arial"/>
              </a:rPr>
              <a:t> </a:t>
            </a:r>
            <a:r>
              <a:rPr lang="ru-RU" sz="2000" b="0" i="1" strike="noStrike" spc="-1" dirty="0" err="1" smtClean="0">
                <a:solidFill>
                  <a:srgbClr val="000000"/>
                </a:solidFill>
                <a:uFill>
                  <a:solidFill>
                    <a:srgbClr val="FFFFFF"/>
                  </a:solidFill>
                </a:uFill>
                <a:latin typeface="Arial"/>
                <a:ea typeface="Arial"/>
              </a:rPr>
              <a:t>E</a:t>
            </a:r>
            <a:r>
              <a:rPr lang="ru-RU" sz="2000" b="0" i="1" strike="noStrike" spc="-1" baseline="-33000" dirty="0" err="1" smtClean="0">
                <a:solidFill>
                  <a:srgbClr val="000000"/>
                </a:solidFill>
                <a:uFill>
                  <a:solidFill>
                    <a:srgbClr val="FFFFFF"/>
                  </a:solidFill>
                </a:uFill>
                <a:latin typeface="Arial"/>
                <a:ea typeface="Arial"/>
              </a:rPr>
              <a:t>r</a:t>
            </a:r>
            <a:r>
              <a:rPr lang="ru-RU" sz="2000" b="0" i="1" strike="noStrike" spc="-1" baseline="-33000" dirty="0" smtClean="0">
                <a:solidFill>
                  <a:srgbClr val="000000"/>
                </a:solidFill>
                <a:uFill>
                  <a:solidFill>
                    <a:srgbClr val="FFFFFF"/>
                  </a:solidFill>
                </a:uFill>
                <a:latin typeface="Arial"/>
                <a:ea typeface="Arial"/>
              </a:rPr>
              <a:t> </a:t>
            </a:r>
            <a:r>
              <a:rPr lang="ru-RU" sz="2000" b="0" strike="noStrike" spc="-1" dirty="0">
                <a:solidFill>
                  <a:srgbClr val="000000"/>
                </a:solidFill>
                <a:uFill>
                  <a:solidFill>
                    <a:srgbClr val="FFFFFF"/>
                  </a:solidFill>
                </a:uFill>
                <a:latin typeface="Arial"/>
                <a:ea typeface="Arial"/>
              </a:rPr>
              <a:t>— энергия падающего молота, </a:t>
            </a:r>
            <a:r>
              <a:rPr lang="ru-RU" sz="2000" b="0" i="1" strike="noStrike" spc="-1" dirty="0" err="1">
                <a:solidFill>
                  <a:srgbClr val="000000"/>
                </a:solidFill>
                <a:uFill>
                  <a:solidFill>
                    <a:srgbClr val="FFFFFF"/>
                  </a:solidFill>
                </a:uFill>
                <a:latin typeface="Arial"/>
                <a:ea typeface="Arial"/>
              </a:rPr>
              <a:t>N</a:t>
            </a:r>
            <a:r>
              <a:rPr lang="ru-RU" sz="2000" b="0" i="1" strike="noStrike" spc="-1" baseline="-33000" dirty="0" err="1">
                <a:solidFill>
                  <a:srgbClr val="000000"/>
                </a:solidFill>
                <a:uFill>
                  <a:solidFill>
                    <a:srgbClr val="FFFFFF"/>
                  </a:solidFill>
                </a:uFill>
                <a:latin typeface="Arial"/>
                <a:ea typeface="Arial"/>
              </a:rPr>
              <a:t>b</a:t>
            </a:r>
            <a:r>
              <a:rPr lang="ru-RU" sz="2000" b="0" strike="noStrike" spc="-1" dirty="0">
                <a:solidFill>
                  <a:srgbClr val="000000"/>
                </a:solidFill>
                <a:uFill>
                  <a:solidFill>
                    <a:srgbClr val="FFFFFF"/>
                  </a:solidFill>
                </a:uFill>
                <a:latin typeface="Arial"/>
                <a:ea typeface="Arial"/>
              </a:rPr>
              <a:t> — число ударов молота, необходимых для погружения сваи в грунт на 1 дюйм, </a:t>
            </a:r>
            <a:r>
              <a:rPr lang="ru-RU" sz="2000" b="0" i="1" strike="noStrike" spc="-1" dirty="0">
                <a:solidFill>
                  <a:srgbClr val="000000"/>
                </a:solidFill>
                <a:uFill>
                  <a:solidFill>
                    <a:srgbClr val="FFFFFF"/>
                  </a:solidFill>
                </a:uFill>
                <a:latin typeface="Arial"/>
                <a:ea typeface="Arial"/>
              </a:rPr>
              <a:t>F</a:t>
            </a:r>
            <a:r>
              <a:rPr lang="ru-RU" sz="2000" b="0" strike="noStrike" spc="-1" dirty="0">
                <a:solidFill>
                  <a:srgbClr val="000000"/>
                </a:solidFill>
                <a:uFill>
                  <a:solidFill>
                    <a:srgbClr val="FFFFFF"/>
                  </a:solidFill>
                </a:uFill>
                <a:latin typeface="Arial"/>
                <a:ea typeface="Arial"/>
              </a:rPr>
              <a:t> и </a:t>
            </a:r>
            <a:r>
              <a:rPr lang="ru-RU" sz="2000" b="0" i="1" strike="noStrike" spc="-1" dirty="0">
                <a:solidFill>
                  <a:srgbClr val="000000"/>
                </a:solidFill>
                <a:uFill>
                  <a:solidFill>
                    <a:srgbClr val="FFFFFF"/>
                  </a:solidFill>
                </a:uFill>
                <a:latin typeface="Arial"/>
                <a:ea typeface="Arial"/>
              </a:rPr>
              <a:t>C</a:t>
            </a:r>
            <a:r>
              <a:rPr lang="ru-RU" sz="2000" b="0" strike="noStrike" spc="-1" dirty="0">
                <a:solidFill>
                  <a:srgbClr val="000000"/>
                </a:solidFill>
                <a:uFill>
                  <a:solidFill>
                    <a:srgbClr val="FFFFFF"/>
                  </a:solidFill>
                </a:uFill>
                <a:latin typeface="Arial"/>
                <a:ea typeface="Arial"/>
              </a:rPr>
              <a:t> — эмпирические константы.</a:t>
            </a:r>
            <a:endParaRPr lang="ru-RU" sz="2000" b="0" strike="noStrike" spc="-1" dirty="0">
              <a:solidFill>
                <a:srgbClr val="000000"/>
              </a:solidFill>
              <a:uFill>
                <a:solidFill>
                  <a:srgbClr val="FFFFFF"/>
                </a:solidFill>
              </a:uFill>
              <a:latin typeface="Arial"/>
            </a:endParaRPr>
          </a:p>
          <a:p>
            <a:pPr indent="361950" algn="just"/>
            <a:r>
              <a:rPr lang="ru-RU" sz="2000" b="0" strike="noStrike" spc="-1" dirty="0">
                <a:solidFill>
                  <a:srgbClr val="000000"/>
                </a:solidFill>
                <a:uFill>
                  <a:solidFill>
                    <a:srgbClr val="FFFFFF"/>
                  </a:solidFill>
                </a:uFill>
                <a:latin typeface="Arial"/>
                <a:ea typeface="Arial"/>
              </a:rPr>
              <a:t>Формула имеет множество модификаций (</a:t>
            </a:r>
            <a:r>
              <a:rPr lang="ru-RU" sz="2000" b="0" strike="noStrike" spc="-1" dirty="0" err="1">
                <a:solidFill>
                  <a:srgbClr val="000000"/>
                </a:solidFill>
                <a:uFill>
                  <a:solidFill>
                    <a:srgbClr val="FFFFFF"/>
                  </a:solidFill>
                </a:uFill>
                <a:latin typeface="Arial"/>
                <a:ea typeface="Arial"/>
              </a:rPr>
              <a:t>Олсона-Флатта</a:t>
            </a:r>
            <a:r>
              <a:rPr lang="ru-RU" sz="2000" b="0" strike="noStrike" spc="-1" dirty="0">
                <a:solidFill>
                  <a:srgbClr val="000000"/>
                </a:solidFill>
                <a:uFill>
                  <a:solidFill>
                    <a:srgbClr val="FFFFFF"/>
                  </a:solidFill>
                </a:uFill>
                <a:latin typeface="Arial"/>
                <a:ea typeface="Arial"/>
              </a:rPr>
              <a:t>, </a:t>
            </a:r>
            <a:r>
              <a:rPr lang="en-US" sz="2000" b="0" strike="noStrike" spc="-1" dirty="0" smtClean="0">
                <a:solidFill>
                  <a:srgbClr val="000000"/>
                </a:solidFill>
                <a:uFill>
                  <a:solidFill>
                    <a:srgbClr val="FFFFFF"/>
                  </a:solidFill>
                </a:uFill>
                <a:latin typeface="Arial"/>
                <a:ea typeface="Arial"/>
              </a:rPr>
              <a:t>1967; </a:t>
            </a:r>
            <a:r>
              <a:rPr lang="ru-RU" sz="2000" b="0" strike="noStrike" spc="-1" dirty="0" smtClean="0">
                <a:solidFill>
                  <a:srgbClr val="000000"/>
                </a:solidFill>
                <a:uFill>
                  <a:solidFill>
                    <a:srgbClr val="FFFFFF"/>
                  </a:solidFill>
                </a:uFill>
                <a:latin typeface="Arial"/>
                <a:ea typeface="Arial"/>
              </a:rPr>
              <a:t>Федерального </a:t>
            </a:r>
            <a:r>
              <a:rPr lang="ru-RU" sz="2000" b="0" strike="noStrike" spc="-1" dirty="0">
                <a:solidFill>
                  <a:srgbClr val="000000"/>
                </a:solidFill>
                <a:uFill>
                  <a:solidFill>
                    <a:srgbClr val="FFFFFF"/>
                  </a:solidFill>
                </a:uFill>
                <a:latin typeface="Arial"/>
                <a:ea typeface="Arial"/>
              </a:rPr>
              <a:t>управления шоссейных </a:t>
            </a:r>
            <a:r>
              <a:rPr lang="ru-RU" sz="2000" b="0" strike="noStrike" spc="-1" dirty="0" smtClean="0">
                <a:solidFill>
                  <a:srgbClr val="000000"/>
                </a:solidFill>
                <a:uFill>
                  <a:solidFill>
                    <a:srgbClr val="FFFFFF"/>
                  </a:solidFill>
                </a:uFill>
                <a:latin typeface="Arial"/>
                <a:ea typeface="Arial"/>
              </a:rPr>
              <a:t>дорог</a:t>
            </a:r>
            <a:r>
              <a:rPr lang="en-US" sz="2000" b="0" strike="noStrike" spc="-1" dirty="0" smtClean="0">
                <a:solidFill>
                  <a:srgbClr val="000000"/>
                </a:solidFill>
                <a:uFill>
                  <a:solidFill>
                    <a:srgbClr val="FFFFFF"/>
                  </a:solidFill>
                </a:uFill>
                <a:latin typeface="Arial"/>
                <a:ea typeface="Arial"/>
              </a:rPr>
              <a:t>, 2006;</a:t>
            </a:r>
            <a:r>
              <a:rPr lang="ru-RU" sz="2000" b="0" strike="noStrike" spc="-1" dirty="0" smtClean="0">
                <a:solidFill>
                  <a:srgbClr val="000000"/>
                </a:solidFill>
                <a:uFill>
                  <a:solidFill>
                    <a:srgbClr val="FFFFFF"/>
                  </a:solidFill>
                </a:uFill>
                <a:latin typeface="Arial"/>
                <a:ea typeface="Arial"/>
              </a:rPr>
              <a:t> </a:t>
            </a:r>
            <a:r>
              <a:rPr lang="ru-RU" sz="2000" b="0" strike="noStrike" spc="-1" dirty="0">
                <a:solidFill>
                  <a:srgbClr val="000000"/>
                </a:solidFill>
                <a:uFill>
                  <a:solidFill>
                    <a:srgbClr val="FFFFFF"/>
                  </a:solidFill>
                </a:uFill>
                <a:latin typeface="Arial"/>
                <a:ea typeface="Arial"/>
              </a:rPr>
              <a:t>и др.), что обусловлено фактом накопления независимой статистики разными организациями по испытаниям свай и соответствующей ей корректировкой коэффициентов.</a:t>
            </a:r>
            <a:endParaRPr lang="ru-RU" sz="2000" b="0" strike="noStrike" spc="-1" dirty="0">
              <a:solidFill>
                <a:srgbClr val="000000"/>
              </a:solidFill>
              <a:uFill>
                <a:solidFill>
                  <a:srgbClr val="FFFFFF"/>
                </a:solidFill>
              </a:uFill>
              <a:latin typeface="Arial"/>
            </a:endParaRPr>
          </a:p>
          <a:p>
            <a:pPr indent="361950" algn="just"/>
            <a:r>
              <a:rPr lang="ru-RU" sz="2000" b="0" strike="noStrike" spc="-1" dirty="0">
                <a:solidFill>
                  <a:srgbClr val="000000"/>
                </a:solidFill>
                <a:uFill>
                  <a:solidFill>
                    <a:srgbClr val="FFFFFF"/>
                  </a:solidFill>
                </a:uFill>
                <a:latin typeface="Arial"/>
                <a:ea typeface="Arial"/>
              </a:rPr>
              <a:t>В России, согласно СНиП [2], актуальны два соотношения. Первое - формула, полученная </a:t>
            </a:r>
            <a:r>
              <a:rPr lang="ru-RU" sz="2000" b="0" strike="noStrike" spc="-1" dirty="0" err="1">
                <a:solidFill>
                  <a:srgbClr val="000000"/>
                </a:solidFill>
                <a:uFill>
                  <a:solidFill>
                    <a:srgbClr val="FFFFFF"/>
                  </a:solidFill>
                </a:uFill>
                <a:latin typeface="Arial"/>
                <a:ea typeface="Arial"/>
              </a:rPr>
              <a:t>Герсевановым</a:t>
            </a:r>
            <a:r>
              <a:rPr lang="ru-RU" sz="2000" b="0" strike="noStrike" spc="-1" dirty="0">
                <a:solidFill>
                  <a:srgbClr val="000000"/>
                </a:solidFill>
                <a:uFill>
                  <a:solidFill>
                    <a:srgbClr val="FFFFFF"/>
                  </a:solidFill>
                </a:uFill>
                <a:latin typeface="Arial"/>
                <a:ea typeface="Arial"/>
              </a:rPr>
              <a:t> в 1911:</a:t>
            </a:r>
            <a:endParaRPr lang="ru-RU" sz="2000" b="0" strike="noStrike" spc="-1" dirty="0">
              <a:solidFill>
                <a:srgbClr val="000000"/>
              </a:solidFill>
              <a:uFill>
                <a:solidFill>
                  <a:srgbClr val="FFFFFF"/>
                </a:solidFill>
              </a:uFill>
              <a:latin typeface="Arial"/>
            </a:endParaRPr>
          </a:p>
        </p:txBody>
      </p:sp>
      <mc:AlternateContent xmlns:mc="http://schemas.openxmlformats.org/markup-compatibility/2006">
        <mc:Choice xmlns:a14="http://schemas.microsoft.com/office/drawing/2010/main" Requires="a14">
          <p:sp>
            <p:nvSpPr>
              <p:cNvPr id="100" name="Formula 52"/>
              <p:cNvSpPr txBox="1"/>
              <p:nvPr/>
            </p:nvSpPr>
            <p:spPr>
              <a:xfrm>
                <a:off x="2825640" y="21956760"/>
                <a:ext cx="5883480" cy="84240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𝐹</m:t>
                          </m:r>
                        </m:e>
                        <m:sub>
                          <m:r>
                            <a:rPr>
                              <a:latin typeface="Cambria Math" panose="02040503050406030204" pitchFamily="18" charset="0"/>
                            </a:rPr>
                            <m:t>𝑢</m:t>
                          </m:r>
                        </m:sub>
                      </m:sSub>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𝜂</m:t>
                          </m:r>
                          <m:r>
                            <a:rPr>
                              <a:latin typeface="Cambria Math" panose="02040503050406030204" pitchFamily="18" charset="0"/>
                            </a:rPr>
                            <m:t>𝐴𝑀</m:t>
                          </m:r>
                        </m:num>
                        <m:den>
                          <m:r>
                            <a:rPr>
                              <a:latin typeface="Cambria Math" panose="02040503050406030204" pitchFamily="18" charset="0"/>
                            </a:rPr>
                            <m:t>2</m:t>
                          </m:r>
                        </m:den>
                      </m:f>
                      <m:d>
                        <m:dPr>
                          <m:begChr m:val="["/>
                          <m:endChr m:val="]"/>
                          <m:ctrlPr>
                            <a:rPr i="1">
                              <a:latin typeface="Cambria Math" panose="02040503050406030204" pitchFamily="18" charset="0"/>
                            </a:rPr>
                          </m:ctrlPr>
                        </m:dPr>
                        <m:e>
                          <m:rad>
                            <m:radPr>
                              <m:ctrlPr>
                                <a:rPr i="1">
                                  <a:latin typeface="Cambria Math" panose="02040503050406030204" pitchFamily="18" charset="0"/>
                                </a:rPr>
                              </m:ctrlPr>
                            </m:radPr>
                            <m:deg/>
                            <m:e>
                              <m:r>
                                <a:rPr>
                                  <a:latin typeface="Cambria Math" panose="02040503050406030204" pitchFamily="18" charset="0"/>
                                </a:rPr>
                                <m:t>1</m:t>
                              </m:r>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4</m:t>
                                  </m:r>
                                  <m:r>
                                    <a:rPr>
                                      <a:latin typeface="Cambria Math" panose="02040503050406030204" pitchFamily="18" charset="0"/>
                                    </a:rPr>
                                    <m:t>𝐸𝑑</m:t>
                                  </m:r>
                                </m:num>
                                <m:den>
                                  <m:r>
                                    <a:rPr>
                                      <a:latin typeface="Cambria Math" panose="02040503050406030204" pitchFamily="18" charset="0"/>
                                    </a:rPr>
                                    <m:t>𝜂</m:t>
                                  </m:r>
                                  <m:sSub>
                                    <m:sSubPr>
                                      <m:ctrlPr>
                                        <a:rPr i="1">
                                          <a:latin typeface="Cambria Math" panose="02040503050406030204" pitchFamily="18" charset="0"/>
                                        </a:rPr>
                                      </m:ctrlPr>
                                    </m:sSubPr>
                                    <m:e>
                                      <m:r>
                                        <a:rPr>
                                          <a:latin typeface="Cambria Math" panose="02040503050406030204" pitchFamily="18" charset="0"/>
                                        </a:rPr>
                                        <m:t>𝐴𝑠</m:t>
                                      </m:r>
                                    </m:e>
                                    <m:sub>
                                      <m:r>
                                        <a:rPr>
                                          <a:latin typeface="Cambria Math" panose="02040503050406030204" pitchFamily="18" charset="0"/>
                                        </a:rPr>
                                        <m:t>𝑎</m:t>
                                      </m:r>
                                    </m:sub>
                                  </m:sSub>
                                </m:den>
                              </m:f>
                              <m:r>
                                <a:rPr>
                                  <a:latin typeface="Cambria Math" panose="02040503050406030204" pitchFamily="18" charset="0"/>
                                </a:rPr>
                                <m:t>⋅</m:t>
                              </m:r>
                              <m:f>
                                <m:fPr>
                                  <m:ctrlPr>
                                    <a:rPr i="1">
                                      <a:latin typeface="Cambria Math" panose="02040503050406030204" pitchFamily="18" charset="0"/>
                                    </a:rPr>
                                  </m:ctrlPr>
                                </m:fPr>
                                <m:num>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1</m:t>
                                      </m:r>
                                    </m:sub>
                                  </m:sSub>
                                  <m:r>
                                    <a:rPr>
                                      <a:latin typeface="Cambria Math" panose="02040503050406030204" pitchFamily="18" charset="0"/>
                                    </a:rPr>
                                    <m:t>+</m:t>
                                  </m:r>
                                  <m:sSup>
                                    <m:sSupPr>
                                      <m:ctrlPr>
                                        <a:rPr i="1">
                                          <a:latin typeface="Cambria Math" panose="02040503050406030204" pitchFamily="18" charset="0"/>
                                        </a:rPr>
                                      </m:ctrlPr>
                                    </m:sSupPr>
                                    <m:e>
                                      <m:r>
                                        <a:rPr>
                                          <a:latin typeface="Cambria Math" panose="02040503050406030204" pitchFamily="18" charset="0"/>
                                        </a:rPr>
                                        <m:t>𝜀</m:t>
                                      </m:r>
                                    </m:e>
                                    <m:sup>
                                      <m:r>
                                        <a:rPr>
                                          <a:latin typeface="Cambria Math" panose="02040503050406030204" pitchFamily="18" charset="0"/>
                                        </a:rPr>
                                        <m:t>2</m:t>
                                      </m:r>
                                    </m:sup>
                                  </m:sSup>
                                  <m:d>
                                    <m:dPr>
                                      <m:ctrlPr>
                                        <a:rPr i="1">
                                          <a:latin typeface="Cambria Math" panose="02040503050406030204" pitchFamily="18" charset="0"/>
                                        </a:rPr>
                                      </m:ctrlPr>
                                    </m:dPr>
                                    <m:e>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2</m:t>
                                          </m:r>
                                        </m:sub>
                                      </m:sSub>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3</m:t>
                                          </m:r>
                                        </m:sub>
                                      </m:sSub>
                                    </m:e>
                                  </m:d>
                                </m:num>
                                <m:den>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1</m:t>
                                      </m:r>
                                    </m:sub>
                                  </m:sSub>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2</m:t>
                                      </m:r>
                                    </m:sub>
                                  </m:sSub>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3</m:t>
                                      </m:r>
                                    </m:sub>
                                  </m:sSub>
                                </m:den>
                              </m:f>
                            </m:e>
                          </m:rad>
                          <m:r>
                            <a:rPr>
                              <a:latin typeface="Cambria Math" panose="02040503050406030204" pitchFamily="18" charset="0"/>
                            </a:rPr>
                            <m:t>−</m:t>
                          </m:r>
                          <m:r>
                            <a:rPr>
                              <a:latin typeface="Cambria Math" panose="02040503050406030204" pitchFamily="18" charset="0"/>
                            </a:rPr>
                            <m:t>1</m:t>
                          </m:r>
                        </m:e>
                      </m:d>
                    </m:oMath>
                  </m:oMathPara>
                </a14:m>
                <a:endParaRPr dirty="0"/>
              </a:p>
            </p:txBody>
          </p:sp>
        </mc:Choice>
        <mc:Fallback>
          <p:sp>
            <p:nvSpPr>
              <p:cNvPr id="100" name="Formula 52"/>
              <p:cNvSpPr txBox="1">
                <a:spLocks noRot="1" noChangeAspect="1" noMove="1" noResize="1" noEditPoints="1" noAdjustHandles="1" noChangeArrowheads="1" noChangeShapeType="1" noTextEdit="1"/>
              </p:cNvSpPr>
              <p:nvPr/>
            </p:nvSpPr>
            <p:spPr>
              <a:xfrm>
                <a:off x="2825640" y="21956760"/>
                <a:ext cx="5883480" cy="842400"/>
              </a:xfrm>
              <a:prstGeom prst="rect">
                <a:avLst/>
              </a:prstGeom>
              <a:blipFill>
                <a:blip r:embed="rId5"/>
                <a:stretch>
                  <a:fillRect b="-10145"/>
                </a:stretch>
              </a:blipFill>
            </p:spPr>
            <p:txBody>
              <a:bodyPr/>
              <a:lstStyle/>
              <a:p>
                <a:r>
                  <a:rPr lang="ru-RU">
                    <a:noFill/>
                  </a:rPr>
                  <a:t> </a:t>
                </a:r>
              </a:p>
            </p:txBody>
          </p:sp>
        </mc:Fallback>
      </mc:AlternateContent>
      <p:sp>
        <p:nvSpPr>
          <p:cNvPr id="101" name="CustomShape 53"/>
          <p:cNvSpPr/>
          <p:nvPr/>
        </p:nvSpPr>
        <p:spPr>
          <a:xfrm>
            <a:off x="244440" y="22806360"/>
            <a:ext cx="10002960" cy="158760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62640" tIns="31320" rIns="62640" bIns="31320"/>
          <a:lstStyle/>
          <a:p>
            <a:pPr indent="361950" algn="just"/>
            <a:r>
              <a:rPr lang="ru-RU" sz="2000" b="0" strike="noStrike" spc="-1" dirty="0">
                <a:solidFill>
                  <a:srgbClr val="000000"/>
                </a:solidFill>
                <a:uFill>
                  <a:solidFill>
                    <a:srgbClr val="FFFFFF"/>
                  </a:solidFill>
                </a:uFill>
                <a:latin typeface="Arial"/>
              </a:rPr>
              <a:t>В ее основе лежит разделение энергии, полученной вследствие удара молота о голову сваи, на упругую энергию, энергию, затраченную на движение, и потерянную энергию вследствие трения. Согласно СНиП [2], соотношение следует применять при отказе сваи более 2 мм.</a:t>
            </a:r>
          </a:p>
          <a:p>
            <a:pPr indent="361950" algn="just"/>
            <a:r>
              <a:rPr lang="ru-RU" sz="2000" b="0" strike="noStrike" spc="-1" dirty="0">
                <a:solidFill>
                  <a:srgbClr val="000000"/>
                </a:solidFill>
                <a:uFill>
                  <a:solidFill>
                    <a:srgbClr val="FFFFFF"/>
                  </a:solidFill>
                </a:uFill>
                <a:latin typeface="Arial"/>
              </a:rPr>
              <a:t>Второе - соотношение полученное Б.В. </a:t>
            </a:r>
            <a:r>
              <a:rPr lang="ru-RU" sz="2000" b="0" strike="noStrike" spc="-1" dirty="0" err="1">
                <a:solidFill>
                  <a:srgbClr val="000000"/>
                </a:solidFill>
                <a:uFill>
                  <a:solidFill>
                    <a:srgbClr val="FFFFFF"/>
                  </a:solidFill>
                </a:uFill>
                <a:latin typeface="Arial"/>
              </a:rPr>
              <a:t>Бахолдиным</a:t>
            </a:r>
            <a:r>
              <a:rPr lang="ru-RU" sz="2000" b="0" strike="noStrike" spc="-1" dirty="0">
                <a:solidFill>
                  <a:srgbClr val="000000"/>
                </a:solidFill>
                <a:uFill>
                  <a:solidFill>
                    <a:srgbClr val="FFFFFF"/>
                  </a:solidFill>
                </a:uFill>
                <a:latin typeface="Arial"/>
              </a:rPr>
              <a:t> [2,3]:</a:t>
            </a:r>
          </a:p>
        </p:txBody>
      </p:sp>
      <mc:AlternateContent xmlns:mc="http://schemas.openxmlformats.org/markup-compatibility/2006" xmlns:a14="http://schemas.microsoft.com/office/drawing/2010/main">
        <mc:Choice Requires="a14">
          <p:sp>
            <p:nvSpPr>
              <p:cNvPr id="102" name="Formula 54"/>
              <p:cNvSpPr txBox="1"/>
              <p:nvPr/>
            </p:nvSpPr>
            <p:spPr>
              <a:xfrm>
                <a:off x="2594160" y="24393960"/>
                <a:ext cx="6177240" cy="81648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i="1">
                              <a:latin typeface="Cambria Math" panose="02040503050406030204" pitchFamily="18" charset="0"/>
                            </a:rPr>
                          </m:ctrlPr>
                        </m:sSubPr>
                        <m:e>
                          <m:r>
                            <a:rPr>
                              <a:latin typeface="Cambria Math" panose="02040503050406030204" pitchFamily="18" charset="0"/>
                            </a:rPr>
                            <m:t>𝐹</m:t>
                          </m:r>
                        </m:e>
                        <m:sub>
                          <m:r>
                            <a:rPr>
                              <a:latin typeface="Cambria Math" panose="02040503050406030204" pitchFamily="18" charset="0"/>
                            </a:rPr>
                            <m:t>𝑢</m:t>
                          </m:r>
                        </m:sub>
                      </m:sSub>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1</m:t>
                          </m:r>
                        </m:num>
                        <m:den>
                          <m:r>
                            <a:rPr>
                              <a:latin typeface="Cambria Math" panose="02040503050406030204" pitchFamily="18" charset="0"/>
                            </a:rPr>
                            <m:t>2</m:t>
                          </m:r>
                          <m:r>
                            <a:rPr>
                              <a:latin typeface="Cambria Math" panose="02040503050406030204" pitchFamily="18" charset="0"/>
                            </a:rPr>
                            <m:t>𝛩</m:t>
                          </m:r>
                        </m:den>
                      </m:f>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2</m:t>
                          </m:r>
                          <m:sSub>
                            <m:sSubPr>
                              <m:ctrlPr>
                                <a:rPr i="1">
                                  <a:latin typeface="Cambria Math" panose="02040503050406030204" pitchFamily="18" charset="0"/>
                                </a:rPr>
                              </m:ctrlPr>
                            </m:sSubPr>
                            <m:e>
                              <m:r>
                                <a:rPr>
                                  <a:latin typeface="Cambria Math" panose="02040503050406030204" pitchFamily="18" charset="0"/>
                                </a:rPr>
                                <m:t>𝑠</m:t>
                              </m:r>
                            </m:e>
                            <m:sub>
                              <m:r>
                                <a:rPr>
                                  <a:latin typeface="Cambria Math" panose="02040503050406030204" pitchFamily="18" charset="0"/>
                                </a:rPr>
                                <m:t>𝑎</m:t>
                              </m:r>
                            </m:sub>
                          </m:sSub>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𝑠</m:t>
                              </m:r>
                            </m:e>
                            <m:sub>
                              <m:r>
                                <a:rPr>
                                  <a:latin typeface="Cambria Math" panose="02040503050406030204" pitchFamily="18" charset="0"/>
                                </a:rPr>
                                <m:t>𝑒𝑙</m:t>
                              </m:r>
                            </m:sub>
                          </m:sSub>
                        </m:num>
                        <m:den>
                          <m:sSub>
                            <m:sSubPr>
                              <m:ctrlPr>
                                <a:rPr i="1">
                                  <a:latin typeface="Cambria Math" panose="02040503050406030204" pitchFamily="18" charset="0"/>
                                </a:rPr>
                              </m:ctrlPr>
                            </m:sSubPr>
                            <m:e>
                              <m:r>
                                <a:rPr>
                                  <a:latin typeface="Cambria Math" panose="02040503050406030204" pitchFamily="18" charset="0"/>
                                </a:rPr>
                                <m:t>𝑠</m:t>
                              </m:r>
                            </m:e>
                            <m:sub>
                              <m:r>
                                <a:rPr>
                                  <a:latin typeface="Cambria Math" panose="02040503050406030204" pitchFamily="18" charset="0"/>
                                </a:rPr>
                                <m:t>𝑎</m:t>
                              </m:r>
                            </m:sub>
                          </m:sSub>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𝑠</m:t>
                              </m:r>
                            </m:e>
                            <m:sub>
                              <m:r>
                                <a:rPr>
                                  <a:latin typeface="Cambria Math" panose="02040503050406030204" pitchFamily="18" charset="0"/>
                                </a:rPr>
                                <m:t>𝑒𝑙</m:t>
                              </m:r>
                            </m:sub>
                          </m:sSub>
                        </m:den>
                      </m:f>
                      <m:d>
                        <m:dPr>
                          <m:begChr m:val="["/>
                          <m:endChr m:val="]"/>
                          <m:ctrlPr>
                            <a:rPr i="1">
                              <a:latin typeface="Cambria Math" panose="02040503050406030204" pitchFamily="18" charset="0"/>
                            </a:rPr>
                          </m:ctrlPr>
                        </m:dPr>
                        <m:e>
                          <m:rad>
                            <m:radPr>
                              <m:ctrlPr>
                                <a:rPr i="1">
                                  <a:latin typeface="Cambria Math" panose="02040503050406030204" pitchFamily="18" charset="0"/>
                                </a:rPr>
                              </m:ctrlPr>
                            </m:radPr>
                            <m:deg/>
                            <m:e>
                              <m:r>
                                <a:rPr>
                                  <a:latin typeface="Cambria Math" panose="02040503050406030204" pitchFamily="18" charset="0"/>
                                </a:rPr>
                                <m:t>1</m:t>
                              </m:r>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8</m:t>
                                  </m:r>
                                  <m:r>
                                    <a:rPr>
                                      <a:latin typeface="Cambria Math" panose="02040503050406030204" pitchFamily="18" charset="0"/>
                                    </a:rPr>
                                    <m:t>𝐸𝑑</m:t>
                                  </m:r>
                                  <m:d>
                                    <m:dPr>
                                      <m:ctrlPr>
                                        <a:rPr i="1">
                                          <a:latin typeface="Cambria Math" panose="02040503050406030204" pitchFamily="18" charset="0"/>
                                        </a:rPr>
                                      </m:ctrlPr>
                                    </m:dPr>
                                    <m:e>
                                      <m:sSub>
                                        <m:sSubPr>
                                          <m:ctrlPr>
                                            <a:rPr i="1">
                                              <a:latin typeface="Cambria Math" panose="02040503050406030204" pitchFamily="18" charset="0"/>
                                            </a:rPr>
                                          </m:ctrlPr>
                                        </m:sSubPr>
                                        <m:e>
                                          <m:r>
                                            <a:rPr>
                                              <a:latin typeface="Cambria Math" panose="02040503050406030204" pitchFamily="18" charset="0"/>
                                            </a:rPr>
                                            <m:t>𝑠</m:t>
                                          </m:r>
                                        </m:e>
                                        <m:sub>
                                          <m:r>
                                            <a:rPr>
                                              <a:latin typeface="Cambria Math" panose="02040503050406030204" pitchFamily="18" charset="0"/>
                                            </a:rPr>
                                            <m:t>𝑎</m:t>
                                          </m:r>
                                        </m:sub>
                                      </m:sSub>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𝑠</m:t>
                                          </m:r>
                                        </m:e>
                                        <m:sub>
                                          <m:r>
                                            <a:rPr>
                                              <a:latin typeface="Cambria Math" panose="02040503050406030204" pitchFamily="18" charset="0"/>
                                            </a:rPr>
                                            <m:t>𝑒𝑙</m:t>
                                          </m:r>
                                        </m:sub>
                                      </m:sSub>
                                    </m:e>
                                  </m:d>
                                </m:num>
                                <m:den>
                                  <m:d>
                                    <m:dPr>
                                      <m:ctrlPr>
                                        <a:rPr i="1">
                                          <a:latin typeface="Cambria Math" panose="02040503050406030204" pitchFamily="18" charset="0"/>
                                        </a:rPr>
                                      </m:ctrlPr>
                                    </m:dPr>
                                    <m:e>
                                      <m:r>
                                        <a:rPr>
                                          <a:latin typeface="Cambria Math" panose="02040503050406030204" pitchFamily="18" charset="0"/>
                                        </a:rPr>
                                        <m:t>2</m:t>
                                      </m:r>
                                      <m:sSub>
                                        <m:sSubPr>
                                          <m:ctrlPr>
                                            <a:rPr i="1">
                                              <a:latin typeface="Cambria Math" panose="02040503050406030204" pitchFamily="18" charset="0"/>
                                            </a:rPr>
                                          </m:ctrlPr>
                                        </m:sSubPr>
                                        <m:e>
                                          <m:r>
                                            <a:rPr>
                                              <a:latin typeface="Cambria Math" panose="02040503050406030204" pitchFamily="18" charset="0"/>
                                            </a:rPr>
                                            <m:t>𝑠</m:t>
                                          </m:r>
                                        </m:e>
                                        <m:sub>
                                          <m:r>
                                            <a:rPr>
                                              <a:latin typeface="Cambria Math" panose="02040503050406030204" pitchFamily="18" charset="0"/>
                                            </a:rPr>
                                            <m:t>𝑎</m:t>
                                          </m:r>
                                        </m:sub>
                                      </m:sSub>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𝑠</m:t>
                                          </m:r>
                                        </m:e>
                                        <m:sub>
                                          <m:r>
                                            <a:rPr>
                                              <a:latin typeface="Cambria Math" panose="02040503050406030204" pitchFamily="18" charset="0"/>
                                            </a:rPr>
                                            <m:t>𝑒𝑙</m:t>
                                          </m:r>
                                        </m:sub>
                                      </m:sSub>
                                    </m:e>
                                  </m:d>
                                </m:den>
                              </m:f>
                              <m:r>
                                <a:rPr>
                                  <a:latin typeface="Cambria Math" panose="02040503050406030204" pitchFamily="18" charset="0"/>
                                </a:rPr>
                                <m:t>⋅</m:t>
                              </m:r>
                              <m:f>
                                <m:fPr>
                                  <m:ctrlPr>
                                    <a:rPr i="1">
                                      <a:latin typeface="Cambria Math" panose="02040503050406030204" pitchFamily="18" charset="0"/>
                                    </a:rPr>
                                  </m:ctrlPr>
                                </m:fPr>
                                <m:num>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4</m:t>
                                      </m:r>
                                    </m:sub>
                                  </m:sSub>
                                </m:num>
                                <m:den>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4</m:t>
                                      </m:r>
                                    </m:sub>
                                  </m:sSub>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2</m:t>
                                      </m:r>
                                    </m:sub>
                                  </m:sSub>
                                </m:den>
                              </m:f>
                              <m:r>
                                <a:rPr>
                                  <a:latin typeface="Cambria Math" panose="02040503050406030204" pitchFamily="18" charset="0"/>
                                </a:rPr>
                                <m:t>𝛩</m:t>
                              </m:r>
                            </m:e>
                          </m:rad>
                          <m:r>
                            <a:rPr>
                              <a:latin typeface="Cambria Math" panose="02040503050406030204" pitchFamily="18" charset="0"/>
                            </a:rPr>
                            <m:t>−</m:t>
                          </m:r>
                          <m:r>
                            <a:rPr>
                              <a:latin typeface="Cambria Math" panose="02040503050406030204" pitchFamily="18" charset="0"/>
                            </a:rPr>
                            <m:t>1</m:t>
                          </m:r>
                        </m:e>
                      </m:d>
                      <m:r>
                        <a:rPr>
                          <a:latin typeface="Cambria Math" panose="02040503050406030204" pitchFamily="18" charset="0"/>
                        </a:rPr>
                        <m:t>,</m:t>
                      </m:r>
                    </m:oMath>
                  </m:oMathPara>
                </a14:m>
                <a:endParaRPr dirty="0"/>
              </a:p>
            </p:txBody>
          </p:sp>
        </mc:Choice>
        <mc:Fallback xmlns="">
          <p:sp>
            <p:nvSpPr>
              <p:cNvPr id="102" name="Formula 54"/>
              <p:cNvSpPr txBox="1">
                <a:spLocks noRot="1" noChangeAspect="1" noMove="1" noResize="1" noEditPoints="1" noAdjustHandles="1" noChangeArrowheads="1" noChangeShapeType="1" noTextEdit="1"/>
              </p:cNvSpPr>
              <p:nvPr/>
            </p:nvSpPr>
            <p:spPr>
              <a:xfrm>
                <a:off x="2594160" y="24393960"/>
                <a:ext cx="6177240" cy="816480"/>
              </a:xfrm>
              <a:prstGeom prst="rect">
                <a:avLst/>
              </a:prstGeom>
              <a:blipFill>
                <a:blip r:embed="rId6"/>
                <a:stretch>
                  <a:fillRect b="-12687"/>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03" name="Formula 55"/>
              <p:cNvSpPr txBox="1"/>
              <p:nvPr/>
            </p:nvSpPr>
            <p:spPr>
              <a:xfrm>
                <a:off x="2551680" y="25291440"/>
                <a:ext cx="5622480" cy="699480"/>
              </a:xfrm>
              <a:prstGeom prst="rect">
                <a:avLst/>
              </a:prstGeom>
            </p:spPr>
            <p:txBody>
              <a:bodyPr/>
              <a:lstStyle/>
              <a:p>
                <a:pPr/>
                <a14:m>
                  <m:oMathPara xmlns:m="http://schemas.openxmlformats.org/officeDocument/2006/math">
                    <m:oMathParaPr>
                      <m:jc m:val="centerGroup"/>
                    </m:oMathParaPr>
                    <m:oMath xmlns:m="http://schemas.openxmlformats.org/officeDocument/2006/math">
                      <m:r>
                        <m:rPr>
                          <m:lit/>
                          <m:nor/>
                        </m:rPr>
                        <a:rPr/>
                        <m:t>где </m:t>
                      </m:r>
                      <m:r>
                        <a:rPr>
                          <a:latin typeface="Cambria Math" panose="02040503050406030204" pitchFamily="18" charset="0"/>
                        </a:rPr>
                        <m:t>𝛩</m:t>
                      </m:r>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1</m:t>
                          </m:r>
                        </m:num>
                        <m:den>
                          <m:r>
                            <a:rPr>
                              <a:latin typeface="Cambria Math" panose="02040503050406030204" pitchFamily="18" charset="0"/>
                            </a:rPr>
                            <m:t>4</m:t>
                          </m:r>
                        </m:den>
                      </m:f>
                      <m:d>
                        <m:dPr>
                          <m:ctrlPr>
                            <a:rPr i="1">
                              <a:latin typeface="Cambria Math" panose="02040503050406030204" pitchFamily="18" charset="0"/>
                            </a:rPr>
                          </m:ctrlPr>
                        </m:dPr>
                        <m:e>
                          <m:f>
                            <m:fPr>
                              <m:ctrlPr>
                                <a:rPr i="1">
                                  <a:latin typeface="Cambria Math" panose="02040503050406030204" pitchFamily="18" charset="0"/>
                                </a:rPr>
                              </m:ctrlPr>
                            </m:fPr>
                            <m:num>
                              <m:sSub>
                                <m:sSubPr>
                                  <m:ctrlPr>
                                    <a:rPr i="1">
                                      <a:latin typeface="Cambria Math" panose="02040503050406030204" pitchFamily="18" charset="0"/>
                                    </a:rPr>
                                  </m:ctrlPr>
                                </m:sSubPr>
                                <m:e>
                                  <m:r>
                                    <a:rPr>
                                      <a:latin typeface="Cambria Math" panose="02040503050406030204" pitchFamily="18" charset="0"/>
                                    </a:rPr>
                                    <m:t>𝜂</m:t>
                                  </m:r>
                                </m:e>
                                <m:sub>
                                  <m:r>
                                    <a:rPr>
                                      <a:latin typeface="Cambria Math" panose="02040503050406030204" pitchFamily="18" charset="0"/>
                                    </a:rPr>
                                    <m:t>𝑝</m:t>
                                  </m:r>
                                </m:sub>
                              </m:sSub>
                            </m:num>
                            <m:den>
                              <m:r>
                                <a:rPr>
                                  <a:latin typeface="Cambria Math" panose="02040503050406030204" pitchFamily="18" charset="0"/>
                                </a:rPr>
                                <m:t>𝐴</m:t>
                              </m:r>
                            </m:den>
                          </m:f>
                          <m:r>
                            <a:rPr>
                              <a:latin typeface="Cambria Math" panose="02040503050406030204" pitchFamily="18" charset="0"/>
                            </a:rPr>
                            <m:t>+</m:t>
                          </m:r>
                          <m:f>
                            <m:fPr>
                              <m:ctrlPr>
                                <a:rPr i="1">
                                  <a:latin typeface="Cambria Math" panose="02040503050406030204" pitchFamily="18" charset="0"/>
                                </a:rPr>
                              </m:ctrlPr>
                            </m:fPr>
                            <m:num>
                              <m:sSub>
                                <m:sSubPr>
                                  <m:ctrlPr>
                                    <a:rPr i="1">
                                      <a:latin typeface="Cambria Math" panose="02040503050406030204" pitchFamily="18" charset="0"/>
                                    </a:rPr>
                                  </m:ctrlPr>
                                </m:sSubPr>
                                <m:e>
                                  <m:r>
                                    <a:rPr>
                                      <a:latin typeface="Cambria Math" panose="02040503050406030204" pitchFamily="18" charset="0"/>
                                    </a:rPr>
                                    <m:t>𝜂</m:t>
                                  </m:r>
                                </m:e>
                                <m:sub>
                                  <m:r>
                                    <a:rPr>
                                      <a:latin typeface="Cambria Math" panose="02040503050406030204" pitchFamily="18" charset="0"/>
                                    </a:rPr>
                                    <m:t>𝑓</m:t>
                                  </m:r>
                                </m:sub>
                              </m:sSub>
                            </m:num>
                            <m:den>
                              <m:sSub>
                                <m:sSubPr>
                                  <m:ctrlPr>
                                    <a:rPr i="1">
                                      <a:latin typeface="Cambria Math" panose="02040503050406030204" pitchFamily="18" charset="0"/>
                                    </a:rPr>
                                  </m:ctrlPr>
                                </m:sSubPr>
                                <m:e>
                                  <m:r>
                                    <a:rPr>
                                      <a:latin typeface="Cambria Math" panose="02040503050406030204" pitchFamily="18" charset="0"/>
                                    </a:rPr>
                                    <m:t>𝐴</m:t>
                                  </m:r>
                                </m:e>
                                <m:sub>
                                  <m:r>
                                    <a:rPr>
                                      <a:latin typeface="Cambria Math" panose="02040503050406030204" pitchFamily="18" charset="0"/>
                                    </a:rPr>
                                    <m:t>𝑓</m:t>
                                  </m:r>
                                </m:sub>
                              </m:sSub>
                            </m:den>
                          </m:f>
                        </m:e>
                      </m:d>
                      <m:f>
                        <m:fPr>
                          <m:ctrlPr>
                            <a:rPr i="1">
                              <a:latin typeface="Cambria Math" panose="02040503050406030204" pitchFamily="18" charset="0"/>
                            </a:rPr>
                          </m:ctrlPr>
                        </m:fPr>
                        <m:num>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4</m:t>
                              </m:r>
                            </m:sub>
                          </m:sSub>
                        </m:num>
                        <m:den>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4</m:t>
                              </m:r>
                            </m:sub>
                          </m:sSub>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𝑚</m:t>
                              </m:r>
                            </m:e>
                            <m:sub>
                              <m:r>
                                <a:rPr>
                                  <a:latin typeface="Cambria Math" panose="02040503050406030204" pitchFamily="18" charset="0"/>
                                </a:rPr>
                                <m:t>2</m:t>
                              </m:r>
                            </m:sub>
                          </m:sSub>
                        </m:den>
                      </m:f>
                      <m:rad>
                        <m:radPr>
                          <m:ctrlPr>
                            <a:rPr i="1">
                              <a:latin typeface="Cambria Math" panose="02040503050406030204" pitchFamily="18" charset="0"/>
                            </a:rPr>
                          </m:ctrlPr>
                        </m:radPr>
                        <m:deg/>
                        <m:e>
                          <m:r>
                            <a:rPr>
                              <a:latin typeface="Cambria Math" panose="02040503050406030204" pitchFamily="18" charset="0"/>
                            </a:rPr>
                            <m:t>2</m:t>
                          </m:r>
                          <m:r>
                            <a:rPr>
                              <a:latin typeface="Cambria Math" panose="02040503050406030204" pitchFamily="18" charset="0"/>
                            </a:rPr>
                            <m:t>𝑔</m:t>
                          </m:r>
                          <m:d>
                            <m:dPr>
                              <m:ctrlPr>
                                <a:rPr i="1">
                                  <a:latin typeface="Cambria Math" panose="02040503050406030204" pitchFamily="18" charset="0"/>
                                </a:rPr>
                              </m:ctrlPr>
                            </m:dPr>
                            <m:e>
                              <m:r>
                                <a:rPr>
                                  <a:latin typeface="Cambria Math" panose="02040503050406030204" pitchFamily="18" charset="0"/>
                                </a:rPr>
                                <m:t>𝐻</m:t>
                              </m:r>
                              <m:r>
                                <a:rPr>
                                  <a:latin typeface="Cambria Math" panose="02040503050406030204" pitchFamily="18" charset="0"/>
                                </a:rPr>
                                <m:t>−</m:t>
                              </m:r>
                              <m:r>
                                <a:rPr>
                                  <a:latin typeface="Cambria Math" panose="02040503050406030204" pitchFamily="18" charset="0"/>
                                </a:rPr>
                                <m:t>h</m:t>
                              </m:r>
                            </m:e>
                          </m:d>
                        </m:e>
                      </m:rad>
                      <m:r>
                        <a:rPr>
                          <a:latin typeface="Cambria Math" panose="02040503050406030204" pitchFamily="18" charset="0"/>
                        </a:rPr>
                        <m:t>.</m:t>
                      </m:r>
                    </m:oMath>
                  </m:oMathPara>
                </a14:m>
                <a:endParaRPr dirty="0"/>
              </a:p>
            </p:txBody>
          </p:sp>
        </mc:Choice>
        <mc:Fallback xmlns="">
          <p:sp>
            <p:nvSpPr>
              <p:cNvPr id="103" name="Formula 55"/>
              <p:cNvSpPr txBox="1">
                <a:spLocks noRot="1" noChangeAspect="1" noMove="1" noResize="1" noEditPoints="1" noAdjustHandles="1" noChangeArrowheads="1" noChangeShapeType="1" noTextEdit="1"/>
              </p:cNvSpPr>
              <p:nvPr/>
            </p:nvSpPr>
            <p:spPr>
              <a:xfrm>
                <a:off x="2551680" y="25291440"/>
                <a:ext cx="5622480" cy="699480"/>
              </a:xfrm>
              <a:prstGeom prst="rect">
                <a:avLst/>
              </a:prstGeom>
              <a:blipFill>
                <a:blip r:embed="rId7"/>
                <a:stretch>
                  <a:fillRect/>
                </a:stretch>
              </a:blipFill>
            </p:spPr>
            <p:txBody>
              <a:bodyPr/>
              <a:lstStyle/>
              <a:p>
                <a:r>
                  <a:rPr lang="ru-RU">
                    <a:noFill/>
                  </a:rPr>
                  <a:t> </a:t>
                </a:r>
              </a:p>
            </p:txBody>
          </p:sp>
        </mc:Fallback>
      </mc:AlternateContent>
      <p:sp>
        <p:nvSpPr>
          <p:cNvPr id="104" name="CustomShape 56"/>
          <p:cNvSpPr/>
          <p:nvPr/>
        </p:nvSpPr>
        <p:spPr>
          <a:xfrm>
            <a:off x="210960" y="26010000"/>
            <a:ext cx="10002960" cy="977760"/>
          </a:xfrm>
          <a:custGeom>
            <a:avLst/>
            <a:gdLst/>
            <a:ahLst/>
            <a:cxnLst/>
            <a:rect l="l" t="t" r="r" b="b"/>
            <a:pathLst>
              <a:path w="21600" h="21600">
                <a:moveTo>
                  <a:pt x="0" y="0"/>
                </a:moveTo>
                <a:lnTo>
                  <a:pt x="21600" y="0"/>
                </a:lnTo>
                <a:lnTo>
                  <a:pt x="21600" y="21600"/>
                </a:lnTo>
                <a:lnTo>
                  <a:pt x="0" y="21600"/>
                </a:lnTo>
                <a:lnTo>
                  <a:pt x="0" y="0"/>
                </a:lnTo>
                <a:close/>
              </a:path>
            </a:pathLst>
          </a:custGeom>
          <a:noFill/>
          <a:ln>
            <a:noFill/>
          </a:ln>
        </p:spPr>
        <p:style>
          <a:lnRef idx="0">
            <a:scrgbClr r="0" g="0" b="0"/>
          </a:lnRef>
          <a:fillRef idx="0">
            <a:scrgbClr r="0" g="0" b="0"/>
          </a:fillRef>
          <a:effectRef idx="0">
            <a:scrgbClr r="0" g="0" b="0"/>
          </a:effectRef>
          <a:fontRef idx="minor"/>
        </p:style>
        <p:txBody>
          <a:bodyPr lIns="62640" tIns="31320" rIns="62640" bIns="31320"/>
          <a:lstStyle/>
          <a:p>
            <a:pPr indent="361950" algn="just"/>
            <a:r>
              <a:rPr lang="ru-RU" sz="2000" b="0" strike="noStrike" spc="-1" dirty="0">
                <a:solidFill>
                  <a:srgbClr val="000000"/>
                </a:solidFill>
                <a:uFill>
                  <a:solidFill>
                    <a:srgbClr val="FFFFFF"/>
                  </a:solidFill>
                </a:uFill>
                <a:latin typeface="Arial"/>
              </a:rPr>
              <a:t>Здесь учтено положение о пропорциональности динамического сопротивления движению сваи и квадрата ее статического предельного сопротивления. Уравнение (4,5) применяется при отказе сваи менее 2 мм.</a:t>
            </a:r>
          </a:p>
        </p:txBody>
      </p:sp>
      <mc:AlternateContent xmlns:mc="http://schemas.openxmlformats.org/markup-compatibility/2006" xmlns:a14="http://schemas.microsoft.com/office/drawing/2010/main">
        <mc:Choice Requires="a14">
          <p:sp>
            <p:nvSpPr>
              <p:cNvPr id="105" name="Formula 57"/>
              <p:cNvSpPr txBox="1"/>
              <p:nvPr/>
            </p:nvSpPr>
            <p:spPr>
              <a:xfrm>
                <a:off x="3960000" y="29382480"/>
                <a:ext cx="3980520" cy="649800"/>
              </a:xfrm>
              <a:prstGeom prst="rect">
                <a:avLst/>
              </a:prstGeom>
            </p:spPr>
            <p:txBody>
              <a:bodyPr/>
              <a:lstStyle/>
              <a:p>
                <a:pPr algn="just"/>
                <a14:m>
                  <m:oMathPara xmlns:m="http://schemas.openxmlformats.org/officeDocument/2006/math">
                    <m:oMathParaPr>
                      <m:jc m:val="center"/>
                    </m:oMathParaPr>
                    <m:oMath xmlns:m="http://schemas.openxmlformats.org/officeDocument/2006/math">
                      <m:eqArr>
                        <m:eqArrPr>
                          <m:ctrlPr>
                            <a:rPr i="1">
                              <a:latin typeface="Cambria Math" panose="02040503050406030204" pitchFamily="18" charset="0"/>
                            </a:rPr>
                          </m:ctrlPr>
                        </m:eqArrPr>
                        <m:e>
                          <m:r>
                            <a:rPr>
                              <a:latin typeface="Cambria Math" panose="02040503050406030204" pitchFamily="18" charset="0"/>
                            </a:rPr>
                            <m:t>𝑢</m:t>
                          </m:r>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𝑢</m:t>
                              </m:r>
                            </m:e>
                            <m:sub>
                              <m:r>
                                <m:rPr>
                                  <m:lit/>
                                  <m:nor/>
                                </m:rPr>
                                <a:rPr/>
                                <m:t>+</m:t>
                              </m:r>
                            </m:sub>
                          </m:sSub>
                          <m:d>
                            <m:dPr>
                              <m:ctrlPr>
                                <a:rPr i="1">
                                  <a:latin typeface="Cambria Math" panose="02040503050406030204" pitchFamily="18" charset="0"/>
                                </a:rPr>
                              </m:ctrlPr>
                            </m:dPr>
                            <m:e>
                              <m:r>
                                <a:rPr>
                                  <a:latin typeface="Cambria Math" panose="02040503050406030204" pitchFamily="18" charset="0"/>
                                </a:rPr>
                                <m:t>𝑥</m:t>
                              </m:r>
                              <m:r>
                                <a:rPr>
                                  <a:latin typeface="Cambria Math" panose="02040503050406030204" pitchFamily="18" charset="0"/>
                                </a:rPr>
                                <m:t>+</m:t>
                              </m:r>
                              <m:r>
                                <a:rPr>
                                  <a:latin typeface="Cambria Math" panose="02040503050406030204" pitchFamily="18" charset="0"/>
                                </a:rPr>
                                <m:t>𝑐𝑡</m:t>
                              </m:r>
                            </m:e>
                          </m:d>
                          <m:r>
                            <a:rPr>
                              <a:latin typeface="Cambria Math" panose="02040503050406030204" pitchFamily="18" charset="0"/>
                            </a:rPr>
                            <m:t>+</m:t>
                          </m:r>
                          <m:sSub>
                            <m:sSubPr>
                              <m:ctrlPr>
                                <a:rPr i="1">
                                  <a:latin typeface="Cambria Math" panose="02040503050406030204" pitchFamily="18" charset="0"/>
                                </a:rPr>
                              </m:ctrlPr>
                            </m:sSubPr>
                            <m:e>
                              <m:r>
                                <a:rPr>
                                  <a:latin typeface="Cambria Math" panose="02040503050406030204" pitchFamily="18" charset="0"/>
                                </a:rPr>
                                <m:t>𝑢</m:t>
                              </m:r>
                            </m:e>
                            <m:sub>
                              <m:r>
                                <m:rPr>
                                  <m:lit/>
                                  <m:nor/>
                                </m:rPr>
                                <a:rPr/>
                                <m:t>−</m:t>
                              </m:r>
                            </m:sub>
                          </m:sSub>
                          <m:d>
                            <m:dPr>
                              <m:ctrlPr>
                                <a:rPr i="1">
                                  <a:latin typeface="Cambria Math" panose="02040503050406030204" pitchFamily="18" charset="0"/>
                                </a:rPr>
                              </m:ctrlPr>
                            </m:dPr>
                            <m:e>
                              <m:r>
                                <a:rPr>
                                  <a:latin typeface="Cambria Math" panose="02040503050406030204" pitchFamily="18" charset="0"/>
                                </a:rPr>
                                <m:t>𝑥</m:t>
                              </m:r>
                              <m:r>
                                <a:rPr>
                                  <a:latin typeface="Cambria Math" panose="02040503050406030204" pitchFamily="18" charset="0"/>
                                </a:rPr>
                                <m:t>−</m:t>
                              </m:r>
                              <m:r>
                                <a:rPr>
                                  <a:latin typeface="Cambria Math" panose="02040503050406030204" pitchFamily="18" charset="0"/>
                                </a:rPr>
                                <m:t>𝑐𝑡</m:t>
                              </m:r>
                            </m:e>
                          </m:d>
                        </m:e>
                        <m:e>
                          <m:sSub>
                            <m:sSubPr>
                              <m:ctrlPr>
                                <a:rPr i="1">
                                  <a:latin typeface="Cambria Math" panose="02040503050406030204" pitchFamily="18" charset="0"/>
                                </a:rPr>
                              </m:ctrlPr>
                            </m:sSubPr>
                            <m:e>
                              <m:r>
                                <a:rPr>
                                  <a:latin typeface="Cambria Math" panose="02040503050406030204" pitchFamily="18" charset="0"/>
                                </a:rPr>
                                <m:t>𝜎</m:t>
                              </m:r>
                            </m:e>
                            <m:sub>
                              <m:r>
                                <m:rPr>
                                  <m:lit/>
                                  <m:nor/>
                                </m:rPr>
                                <a:rPr/>
                                <m:t>+</m:t>
                              </m:r>
                            </m:sub>
                          </m:sSub>
                          <m:r>
                            <a:rPr>
                              <a:latin typeface="Cambria Math" panose="02040503050406030204" pitchFamily="18" charset="0"/>
                            </a:rPr>
                            <m:t>=</m:t>
                          </m:r>
                          <m:r>
                            <a:rPr>
                              <a:latin typeface="Cambria Math" panose="02040503050406030204" pitchFamily="18" charset="0"/>
                            </a:rPr>
                            <m:t>𝑍</m:t>
                          </m:r>
                          <m:sSub>
                            <m:sSubPr>
                              <m:ctrlPr>
                                <a:rPr i="1">
                                  <a:latin typeface="Cambria Math" panose="02040503050406030204" pitchFamily="18" charset="0"/>
                                </a:rPr>
                              </m:ctrlPr>
                            </m:sSubPr>
                            <m:e>
                              <m:r>
                                <a:rPr>
                                  <a:latin typeface="Cambria Math" panose="02040503050406030204" pitchFamily="18" charset="0"/>
                                </a:rPr>
                                <m:t>𝑣</m:t>
                              </m:r>
                            </m:e>
                            <m:sub>
                              <m:r>
                                <m:rPr>
                                  <m:lit/>
                                  <m:nor/>
                                </m:rPr>
                                <a:rPr/>
                                <m:t>+</m:t>
                              </m:r>
                            </m:sub>
                          </m:sSub>
                          <m:r>
                            <a:rPr>
                              <a:latin typeface="Cambria Math" panose="02040503050406030204" pitchFamily="18" charset="0"/>
                            </a:rPr>
                            <m:t>;</m:t>
                          </m:r>
                          <m:r>
                            <m:rPr>
                              <m:lit/>
                              <m:nor/>
                            </m:rPr>
                            <a:rPr/>
                            <m:t>     </m:t>
                          </m:r>
                          <m:sSub>
                            <m:sSubPr>
                              <m:ctrlPr>
                                <a:rPr i="1">
                                  <a:latin typeface="Cambria Math" panose="02040503050406030204" pitchFamily="18" charset="0"/>
                                </a:rPr>
                              </m:ctrlPr>
                            </m:sSubPr>
                            <m:e>
                              <m:r>
                                <a:rPr>
                                  <a:latin typeface="Cambria Math" panose="02040503050406030204" pitchFamily="18" charset="0"/>
                                </a:rPr>
                                <m:t>𝜎</m:t>
                              </m:r>
                            </m:e>
                            <m:sub>
                              <m:r>
                                <m:rPr>
                                  <m:lit/>
                                  <m:nor/>
                                </m:rPr>
                                <a:rPr/>
                                <m:t>−</m:t>
                              </m:r>
                            </m:sub>
                          </m:sSub>
                          <m:r>
                            <a:rPr>
                              <a:latin typeface="Cambria Math" panose="02040503050406030204" pitchFamily="18" charset="0"/>
                            </a:rPr>
                            <m:t>=−</m:t>
                          </m:r>
                          <m:r>
                            <a:rPr>
                              <a:latin typeface="Cambria Math" panose="02040503050406030204" pitchFamily="18" charset="0"/>
                            </a:rPr>
                            <m:t>𝑍</m:t>
                          </m:r>
                          <m:sSub>
                            <m:sSubPr>
                              <m:ctrlPr>
                                <a:rPr i="1">
                                  <a:latin typeface="Cambria Math" panose="02040503050406030204" pitchFamily="18" charset="0"/>
                                </a:rPr>
                              </m:ctrlPr>
                            </m:sSubPr>
                            <m:e>
                              <m:r>
                                <a:rPr>
                                  <a:latin typeface="Cambria Math" panose="02040503050406030204" pitchFamily="18" charset="0"/>
                                </a:rPr>
                                <m:t>𝑣</m:t>
                              </m:r>
                            </m:e>
                            <m:sub>
                              <m:r>
                                <m:rPr>
                                  <m:lit/>
                                  <m:nor/>
                                </m:rPr>
                                <a:rPr/>
                                <m:t>−</m:t>
                              </m:r>
                            </m:sub>
                          </m:sSub>
                        </m:e>
                      </m:eqArr>
                    </m:oMath>
                  </m:oMathPara>
                </a14:m>
                <a:endParaRPr dirty="0"/>
              </a:p>
            </p:txBody>
          </p:sp>
        </mc:Choice>
        <mc:Fallback xmlns="">
          <p:sp>
            <p:nvSpPr>
              <p:cNvPr id="105" name="Formula 57"/>
              <p:cNvSpPr txBox="1">
                <a:spLocks noRot="1" noChangeAspect="1" noMove="1" noResize="1" noEditPoints="1" noAdjustHandles="1" noChangeArrowheads="1" noChangeShapeType="1" noTextEdit="1"/>
              </p:cNvSpPr>
              <p:nvPr/>
            </p:nvSpPr>
            <p:spPr>
              <a:xfrm>
                <a:off x="3960000" y="29382480"/>
                <a:ext cx="3980520" cy="649800"/>
              </a:xfrm>
              <a:prstGeom prst="rect">
                <a:avLst/>
              </a:prstGeom>
              <a:blipFill>
                <a:blip r:embed="rId8"/>
                <a:stretch>
                  <a:fillRect/>
                </a:stretch>
              </a:blipFill>
            </p:spPr>
            <p:txBody>
              <a:bodyPr/>
              <a:lstStyle/>
              <a:p>
                <a:r>
                  <a:rPr lang="ru-RU">
                    <a:noFill/>
                  </a:rPr>
                  <a:t> </a:t>
                </a:r>
              </a:p>
            </p:txBody>
          </p:sp>
        </mc:Fallback>
      </mc:AlternateContent>
      <p:sp>
        <p:nvSpPr>
          <p:cNvPr id="106" name="CustomShape 58"/>
          <p:cNvSpPr/>
          <p:nvPr/>
        </p:nvSpPr>
        <p:spPr>
          <a:xfrm>
            <a:off x="11016000" y="5972400"/>
            <a:ext cx="10088640" cy="311220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pPr indent="363538" algn="just"/>
            <a:r>
              <a:rPr lang="ru-RU" sz="2000" b="0" strike="noStrike" spc="-1" dirty="0">
                <a:solidFill>
                  <a:srgbClr val="000000"/>
                </a:solidFill>
                <a:uFill>
                  <a:solidFill>
                    <a:srgbClr val="FFFFFF"/>
                  </a:solidFill>
                </a:uFill>
                <a:latin typeface="Arial"/>
                <a:ea typeface="Arial"/>
              </a:rPr>
              <a:t>Существуют два подхода к решению данной задачи. </a:t>
            </a:r>
            <a:endParaRPr lang="ru-RU" sz="2000" b="0" strike="noStrike" spc="-1" dirty="0">
              <a:solidFill>
                <a:srgbClr val="000000"/>
              </a:solidFill>
              <a:uFill>
                <a:solidFill>
                  <a:srgbClr val="FFFFFF"/>
                </a:solidFill>
              </a:uFill>
              <a:latin typeface="Arial"/>
            </a:endParaRPr>
          </a:p>
          <a:p>
            <a:pPr indent="363538" algn="just"/>
            <a:r>
              <a:rPr lang="ru-RU" sz="2000" b="0" strike="noStrike" spc="-1" dirty="0">
                <a:solidFill>
                  <a:srgbClr val="000000"/>
                </a:solidFill>
                <a:uFill>
                  <a:solidFill>
                    <a:srgbClr val="FFFFFF"/>
                  </a:solidFill>
                </a:uFill>
                <a:latin typeface="Arial"/>
                <a:ea typeface="Arial"/>
              </a:rPr>
              <a:t>Первый — поиск аналитического решения задачи при заданной реологической модели. На Западе этот подход развивается А.Д. </a:t>
            </a:r>
            <a:r>
              <a:rPr lang="ru-RU" sz="2000" b="0" strike="noStrike" spc="-1" dirty="0" err="1">
                <a:solidFill>
                  <a:srgbClr val="000000"/>
                </a:solidFill>
                <a:uFill>
                  <a:solidFill>
                    <a:srgbClr val="FFFFFF"/>
                  </a:solidFill>
                </a:uFill>
                <a:latin typeface="Arial"/>
                <a:ea typeface="Arial"/>
              </a:rPr>
              <a:t>Диксом</a:t>
            </a:r>
            <a:r>
              <a:rPr lang="ru-RU" sz="2000" b="0" strike="noStrike" spc="-1" dirty="0">
                <a:solidFill>
                  <a:srgbClr val="000000"/>
                </a:solidFill>
                <a:uFill>
                  <a:solidFill>
                    <a:srgbClr val="FFFFFF"/>
                  </a:solidFill>
                </a:uFill>
                <a:latin typeface="Arial"/>
                <a:ea typeface="Arial"/>
              </a:rPr>
              <a:t> [4], Д.С. </a:t>
            </a:r>
            <a:r>
              <a:rPr lang="ru-RU" sz="2000" b="0" strike="noStrike" spc="-1" dirty="0" err="1">
                <a:solidFill>
                  <a:srgbClr val="000000"/>
                </a:solidFill>
                <a:uFill>
                  <a:solidFill>
                    <a:srgbClr val="FFFFFF"/>
                  </a:solidFill>
                </a:uFill>
                <a:latin typeface="Arial"/>
                <a:ea typeface="Arial"/>
              </a:rPr>
              <a:t>Уоррингтоном</a:t>
            </a:r>
            <a:r>
              <a:rPr lang="ru-RU" sz="2000" b="0" strike="noStrike" spc="-1" dirty="0">
                <a:solidFill>
                  <a:srgbClr val="000000"/>
                </a:solidFill>
                <a:uFill>
                  <a:solidFill>
                    <a:srgbClr val="FFFFFF"/>
                  </a:solidFill>
                </a:uFill>
                <a:latin typeface="Arial"/>
                <a:ea typeface="Arial"/>
              </a:rPr>
              <a:t> [5] и др. В основе техник поиска лежат рассмотрение </a:t>
            </a:r>
            <a:r>
              <a:rPr lang="ru-RU" sz="2000" b="0" strike="noStrike" spc="-1" dirty="0" err="1">
                <a:solidFill>
                  <a:srgbClr val="000000"/>
                </a:solidFill>
                <a:uFill>
                  <a:solidFill>
                    <a:srgbClr val="FFFFFF"/>
                  </a:solidFill>
                </a:uFill>
                <a:latin typeface="Arial"/>
                <a:ea typeface="Arial"/>
              </a:rPr>
              <a:t>полубесконечного</a:t>
            </a:r>
            <a:r>
              <a:rPr lang="ru-RU" sz="2000" b="0" strike="noStrike" spc="-1" dirty="0">
                <a:solidFill>
                  <a:srgbClr val="000000"/>
                </a:solidFill>
                <a:uFill>
                  <a:solidFill>
                    <a:srgbClr val="FFFFFF"/>
                  </a:solidFill>
                </a:uFill>
                <a:latin typeface="Arial"/>
                <a:ea typeface="Arial"/>
              </a:rPr>
              <a:t> стержня, преобразование, разложение перемещений в ряд Фурье. На этих принципах работают программы ICHWAVE, ZWAVE и APEWAVE.</a:t>
            </a:r>
            <a:endParaRPr lang="ru-RU" sz="2000" b="0" strike="noStrike" spc="-1" dirty="0">
              <a:solidFill>
                <a:srgbClr val="000000"/>
              </a:solidFill>
              <a:uFill>
                <a:solidFill>
                  <a:srgbClr val="FFFFFF"/>
                </a:solidFill>
              </a:uFill>
              <a:latin typeface="Arial"/>
            </a:endParaRPr>
          </a:p>
          <a:p>
            <a:pPr indent="363538" algn="just"/>
            <a:r>
              <a:rPr lang="ru-RU" sz="2000" b="0" strike="noStrike" spc="-1" dirty="0">
                <a:solidFill>
                  <a:srgbClr val="000000"/>
                </a:solidFill>
                <a:uFill>
                  <a:solidFill>
                    <a:srgbClr val="FFFFFF"/>
                  </a:solidFill>
                </a:uFill>
                <a:latin typeface="Arial"/>
                <a:ea typeface="Arial"/>
              </a:rPr>
              <a:t>Второй — численный анализ дискретной </a:t>
            </a:r>
            <a:r>
              <a:rPr lang="ru-RU" sz="2000" b="0" strike="noStrike" spc="-1" dirty="0" err="1">
                <a:solidFill>
                  <a:srgbClr val="000000"/>
                </a:solidFill>
                <a:uFill>
                  <a:solidFill>
                    <a:srgbClr val="FFFFFF"/>
                  </a:solidFill>
                </a:uFill>
                <a:latin typeface="Arial"/>
                <a:ea typeface="Arial"/>
              </a:rPr>
              <a:t>многомассовой</a:t>
            </a:r>
            <a:r>
              <a:rPr lang="ru-RU" sz="2000" b="0" strike="noStrike" spc="-1" dirty="0">
                <a:solidFill>
                  <a:srgbClr val="000000"/>
                </a:solidFill>
                <a:uFill>
                  <a:solidFill>
                    <a:srgbClr val="FFFFFF"/>
                  </a:solidFill>
                </a:uFill>
                <a:latin typeface="Arial"/>
                <a:ea typeface="Arial"/>
              </a:rPr>
              <a:t> модели. На текущий момент дискретные алгоритмы оценки НСС, основанные на дискретных </a:t>
            </a:r>
            <a:r>
              <a:rPr lang="ru-RU" sz="2000" b="0" strike="noStrike" spc="-1" dirty="0" err="1">
                <a:solidFill>
                  <a:srgbClr val="000000"/>
                </a:solidFill>
                <a:uFill>
                  <a:solidFill>
                    <a:srgbClr val="FFFFFF"/>
                  </a:solidFill>
                </a:uFill>
                <a:latin typeface="Arial"/>
                <a:ea typeface="Arial"/>
              </a:rPr>
              <a:t>многомассовых</a:t>
            </a:r>
            <a:r>
              <a:rPr lang="ru-RU" sz="2000" b="0" strike="noStrike" spc="-1" dirty="0">
                <a:solidFill>
                  <a:srgbClr val="000000"/>
                </a:solidFill>
                <a:uFill>
                  <a:solidFill>
                    <a:srgbClr val="FFFFFF"/>
                  </a:solidFill>
                </a:uFill>
                <a:latin typeface="Arial"/>
                <a:ea typeface="Arial"/>
              </a:rPr>
              <a:t> моделях, применяются в CAPWAP и WEAP (GRLWEAP, WEAP87 и др.) - наиболее популярных программах в данной области.</a:t>
            </a:r>
            <a:endParaRPr lang="ru-RU" sz="2000" b="0" strike="noStrike" spc="-1" dirty="0">
              <a:solidFill>
                <a:srgbClr val="000000"/>
              </a:solidFill>
              <a:uFill>
                <a:solidFill>
                  <a:srgbClr val="FFFFFF"/>
                </a:solidFill>
              </a:uFill>
              <a:latin typeface="Arial"/>
            </a:endParaRPr>
          </a:p>
        </p:txBody>
      </p:sp>
      <mc:AlternateContent xmlns:mc="http://schemas.openxmlformats.org/markup-compatibility/2006" xmlns:a14="http://schemas.microsoft.com/office/drawing/2010/main">
        <mc:Choice Requires="a14">
          <p:sp>
            <p:nvSpPr>
              <p:cNvPr id="107" name="Formula 59"/>
              <p:cNvSpPr txBox="1"/>
              <p:nvPr/>
            </p:nvSpPr>
            <p:spPr>
              <a:xfrm>
                <a:off x="3352800" y="15113520"/>
                <a:ext cx="2721120" cy="617400"/>
              </a:xfrm>
              <a:prstGeom prst="rect">
                <a:avLst/>
              </a:prstGeom>
            </p:spPr>
            <p:txBody>
              <a:bodyPr/>
              <a:lstStyle/>
              <a:p>
                <a:pPr/>
                <a14:m>
                  <m:oMathPara xmlns:m="http://schemas.openxmlformats.org/officeDocument/2006/math">
                    <m:oMathParaPr>
                      <m:jc m:val="centerGroup"/>
                    </m:oMathParaPr>
                    <m:oMath xmlns:m="http://schemas.openxmlformats.org/officeDocument/2006/math">
                      <m:sSub>
                        <m:sSubPr>
                          <m:ctrlPr>
                            <a:rPr lang="ar-AE" i="1" smtClean="0">
                              <a:latin typeface="Cambria Math" panose="02040503050406030204" pitchFamily="18" charset="0"/>
                            </a:rPr>
                          </m:ctrlPr>
                        </m:sSubPr>
                        <m:e>
                          <m:r>
                            <a:rPr lang="ar-AE" smtClean="0">
                              <a:latin typeface="Cambria Math" panose="02040503050406030204" pitchFamily="18" charset="0"/>
                            </a:rPr>
                            <m:t>𝑄</m:t>
                          </m:r>
                        </m:e>
                        <m:sub>
                          <m:r>
                            <a:rPr lang="ar-AE">
                              <a:latin typeface="Cambria Math" panose="02040503050406030204" pitchFamily="18" charset="0"/>
                            </a:rPr>
                            <m:t>𝑎</m:t>
                          </m:r>
                        </m:sub>
                      </m:sSub>
                      <m:r>
                        <a:rPr lang="ar-AE">
                          <a:latin typeface="Cambria Math" panose="02040503050406030204" pitchFamily="18" charset="0"/>
                        </a:rPr>
                        <m:t>=</m:t>
                      </m:r>
                      <m:f>
                        <m:fPr>
                          <m:ctrlPr>
                            <a:rPr lang="ar-AE" i="1" smtClean="0">
                              <a:latin typeface="Cambria Math" panose="02040503050406030204" pitchFamily="18" charset="0"/>
                            </a:rPr>
                          </m:ctrlPr>
                        </m:fPr>
                        <m:num>
                          <m:r>
                            <a:rPr lang="ar-AE">
                              <a:latin typeface="Cambria Math" panose="02040503050406030204" pitchFamily="18" charset="0"/>
                            </a:rPr>
                            <m:t>𝑊𝐻</m:t>
                          </m:r>
                        </m:num>
                        <m:den>
                          <m:r>
                            <a:rPr lang="ar-AE">
                              <a:latin typeface="Cambria Math" panose="02040503050406030204" pitchFamily="18" charset="0"/>
                            </a:rPr>
                            <m:t>𝐹</m:t>
                          </m:r>
                          <m:d>
                            <m:dPr>
                              <m:ctrlPr>
                                <a:rPr lang="ar-AE" i="1">
                                  <a:latin typeface="Cambria Math" panose="02040503050406030204" pitchFamily="18" charset="0"/>
                                </a:rPr>
                              </m:ctrlPr>
                            </m:dPr>
                            <m:e>
                              <m:r>
                                <a:rPr lang="ar-AE">
                                  <a:latin typeface="Cambria Math" panose="02040503050406030204" pitchFamily="18" charset="0"/>
                                </a:rPr>
                                <m:t>𝑆</m:t>
                              </m:r>
                              <m:r>
                                <a:rPr lang="ar-AE">
                                  <a:latin typeface="Cambria Math" panose="02040503050406030204" pitchFamily="18" charset="0"/>
                                </a:rPr>
                                <m:t>+</m:t>
                              </m:r>
                              <m:r>
                                <a:rPr lang="ar-AE">
                                  <a:latin typeface="Cambria Math" panose="02040503050406030204" pitchFamily="18" charset="0"/>
                                </a:rPr>
                                <m:t>𝐶</m:t>
                              </m:r>
                            </m:e>
                          </m:d>
                        </m:den>
                      </m:f>
                    </m:oMath>
                  </m:oMathPara>
                </a14:m>
                <a:endParaRPr dirty="0"/>
              </a:p>
            </p:txBody>
          </p:sp>
        </mc:Choice>
        <mc:Fallback xmlns="">
          <p:sp>
            <p:nvSpPr>
              <p:cNvPr id="107" name="Formula 59"/>
              <p:cNvSpPr txBox="1">
                <a:spLocks noRot="1" noChangeAspect="1" noMove="1" noResize="1" noEditPoints="1" noAdjustHandles="1" noChangeArrowheads="1" noChangeShapeType="1" noTextEdit="1"/>
              </p:cNvSpPr>
              <p:nvPr/>
            </p:nvSpPr>
            <p:spPr>
              <a:xfrm>
                <a:off x="3352800" y="15113520"/>
                <a:ext cx="2721120" cy="617400"/>
              </a:xfrm>
              <a:prstGeom prst="rect">
                <a:avLst/>
              </a:prstGeom>
              <a:blipFill>
                <a:blip r:embed="rId9"/>
                <a:stretch>
                  <a:fillRect/>
                </a:stretch>
              </a:blipFill>
            </p:spPr>
            <p:txBody>
              <a:bodyPr/>
              <a:lstStyle/>
              <a:p>
                <a:r>
                  <a:rPr lang="ru-RU">
                    <a:noFill/>
                  </a:rPr>
                  <a:t> </a:t>
                </a:r>
              </a:p>
            </p:txBody>
          </p:sp>
        </mc:Fallback>
      </mc:AlternateContent>
      <p:sp>
        <p:nvSpPr>
          <p:cNvPr id="108" name="CustomShape 60"/>
          <p:cNvSpPr/>
          <p:nvPr/>
        </p:nvSpPr>
        <p:spPr>
          <a:xfrm>
            <a:off x="466560" y="27008280"/>
            <a:ext cx="9975960" cy="703440"/>
          </a:xfrm>
          <a:custGeom>
            <a:avLst/>
            <a:gdLst/>
            <a:ahLst/>
            <a:cxnLst/>
            <a:rect l="l" t="t" r="r" b="b"/>
            <a:pathLst>
              <a:path w="21600" h="21600">
                <a:moveTo>
                  <a:pt x="0" y="0"/>
                </a:moveTo>
                <a:lnTo>
                  <a:pt x="21600" y="0"/>
                </a:lnTo>
                <a:lnTo>
                  <a:pt x="21600" y="21600"/>
                </a:lnTo>
                <a:lnTo>
                  <a:pt x="0" y="21600"/>
                </a:lnTo>
                <a:lnTo>
                  <a:pt x="0" y="0"/>
                </a:lnTo>
                <a:close/>
              </a:path>
            </a:pathLst>
          </a:custGeom>
          <a:solidFill>
            <a:srgbClr val="E46C0A"/>
          </a:solidFill>
          <a:ln>
            <a:noFill/>
          </a:ln>
        </p:spPr>
        <p:style>
          <a:lnRef idx="0">
            <a:scrgbClr r="0" g="0" b="0"/>
          </a:lnRef>
          <a:fillRef idx="0">
            <a:scrgbClr r="0" g="0" b="0"/>
          </a:fillRef>
          <a:effectRef idx="0">
            <a:scrgbClr r="0" g="0" b="0"/>
          </a:effectRef>
          <a:fontRef idx="minor"/>
        </p:style>
        <p:txBody>
          <a:bodyPr lIns="245880" tIns="0" rIns="62640" bIns="0" anchor="ctr"/>
          <a:lstStyle/>
          <a:p>
            <a:r>
              <a:rPr lang="ru-RU" sz="2700" b="0" strike="noStrike" spc="-1">
                <a:solidFill>
                  <a:srgbClr val="FFFFFF"/>
                </a:solidFill>
                <a:uFill>
                  <a:solidFill>
                    <a:srgbClr val="FFFFFF"/>
                  </a:solidFill>
                </a:uFill>
                <a:latin typeface="Arial"/>
              </a:rPr>
              <a:t>Волновая теория удара применительно к оценке НСС</a:t>
            </a:r>
            <a:endParaRPr lang="ru-RU" sz="2700" b="0" strike="noStrike" spc="-1">
              <a:solidFill>
                <a:srgbClr val="000000"/>
              </a:solidFill>
              <a:uFill>
                <a:solidFill>
                  <a:srgbClr val="FFFFFF"/>
                </a:solidFill>
              </a:uFill>
              <a:latin typeface="Arial"/>
            </a:endParaRPr>
          </a:p>
        </p:txBody>
      </p:sp>
      <p:sp>
        <p:nvSpPr>
          <p:cNvPr id="109" name="CustomShape 61"/>
          <p:cNvSpPr/>
          <p:nvPr/>
        </p:nvSpPr>
        <p:spPr>
          <a:xfrm>
            <a:off x="347760" y="27008280"/>
            <a:ext cx="114120" cy="703440"/>
          </a:xfrm>
          <a:prstGeom prst="rect">
            <a:avLst/>
          </a:prstGeom>
          <a:solidFill>
            <a:srgbClr val="FCD5B5"/>
          </a:solidFill>
          <a:ln>
            <a:noFill/>
          </a:ln>
        </p:spPr>
        <p:style>
          <a:lnRef idx="0">
            <a:scrgbClr r="0" g="0" b="0"/>
          </a:lnRef>
          <a:fillRef idx="0">
            <a:scrgbClr r="0" g="0" b="0"/>
          </a:fillRef>
          <a:effectRef idx="0">
            <a:scrgbClr r="0" g="0" b="0"/>
          </a:effectRef>
          <a:fontRef idx="minor"/>
        </p:style>
      </p:sp>
      <p:sp>
        <p:nvSpPr>
          <p:cNvPr id="110" name="TextShape 62"/>
          <p:cNvSpPr txBox="1"/>
          <p:nvPr/>
        </p:nvSpPr>
        <p:spPr>
          <a:xfrm>
            <a:off x="9496080" y="15235560"/>
            <a:ext cx="542160" cy="395280"/>
          </a:xfrm>
          <a:prstGeom prst="rect">
            <a:avLst/>
          </a:prstGeom>
          <a:noFill/>
          <a:ln>
            <a:noFill/>
          </a:ln>
        </p:spPr>
        <p:txBody>
          <a:bodyPr lIns="90000" tIns="45000" rIns="90000" bIns="45000"/>
          <a:lstStyle/>
          <a:p>
            <a:r>
              <a:rPr lang="ru-RU" sz="2000" b="0" strike="noStrike" spc="-1">
                <a:solidFill>
                  <a:srgbClr val="000000"/>
                </a:solidFill>
                <a:uFill>
                  <a:solidFill>
                    <a:srgbClr val="FFFFFF"/>
                  </a:solidFill>
                </a:uFill>
                <a:latin typeface="Arial"/>
              </a:rPr>
              <a:t>(1)</a:t>
            </a:r>
          </a:p>
        </p:txBody>
      </p:sp>
      <p:sp>
        <p:nvSpPr>
          <p:cNvPr id="111" name="TextShape 63"/>
          <p:cNvSpPr txBox="1"/>
          <p:nvPr/>
        </p:nvSpPr>
        <p:spPr>
          <a:xfrm>
            <a:off x="9496080" y="18592920"/>
            <a:ext cx="542160" cy="395280"/>
          </a:xfrm>
          <a:prstGeom prst="rect">
            <a:avLst/>
          </a:prstGeom>
          <a:noFill/>
          <a:ln>
            <a:noFill/>
          </a:ln>
        </p:spPr>
        <p:txBody>
          <a:bodyPr lIns="90000" tIns="45000" rIns="90000" bIns="45000"/>
          <a:lstStyle/>
          <a:p>
            <a:r>
              <a:rPr lang="ru-RU" sz="2000" b="0" strike="noStrike" spc="-1">
                <a:solidFill>
                  <a:srgbClr val="000000"/>
                </a:solidFill>
                <a:uFill>
                  <a:solidFill>
                    <a:srgbClr val="FFFFFF"/>
                  </a:solidFill>
                </a:uFill>
                <a:latin typeface="Arial"/>
              </a:rPr>
              <a:t>(2)</a:t>
            </a:r>
          </a:p>
        </p:txBody>
      </p:sp>
      <p:sp>
        <p:nvSpPr>
          <p:cNvPr id="112" name="TextShape 64"/>
          <p:cNvSpPr txBox="1"/>
          <p:nvPr/>
        </p:nvSpPr>
        <p:spPr>
          <a:xfrm>
            <a:off x="9496080" y="22192920"/>
            <a:ext cx="542160" cy="395280"/>
          </a:xfrm>
          <a:prstGeom prst="rect">
            <a:avLst/>
          </a:prstGeom>
          <a:noFill/>
          <a:ln>
            <a:noFill/>
          </a:ln>
        </p:spPr>
        <p:txBody>
          <a:bodyPr lIns="90000" tIns="45000" rIns="90000" bIns="45000"/>
          <a:lstStyle/>
          <a:p>
            <a:r>
              <a:rPr lang="ru-RU" sz="2000" b="0" strike="noStrike" spc="-1">
                <a:solidFill>
                  <a:srgbClr val="000000"/>
                </a:solidFill>
                <a:uFill>
                  <a:solidFill>
                    <a:srgbClr val="FFFFFF"/>
                  </a:solidFill>
                </a:uFill>
                <a:latin typeface="Arial"/>
              </a:rPr>
              <a:t>(3)</a:t>
            </a:r>
          </a:p>
        </p:txBody>
      </p:sp>
      <p:sp>
        <p:nvSpPr>
          <p:cNvPr id="113" name="TextShape 65"/>
          <p:cNvSpPr txBox="1"/>
          <p:nvPr/>
        </p:nvSpPr>
        <p:spPr>
          <a:xfrm>
            <a:off x="9496080" y="29301840"/>
            <a:ext cx="542160" cy="395280"/>
          </a:xfrm>
          <a:prstGeom prst="rect">
            <a:avLst/>
          </a:prstGeom>
          <a:noFill/>
          <a:ln>
            <a:noFill/>
          </a:ln>
        </p:spPr>
        <p:txBody>
          <a:bodyPr lIns="90000" tIns="45000" rIns="90000" bIns="45000"/>
          <a:lstStyle/>
          <a:p>
            <a:r>
              <a:rPr lang="ru-RU" sz="2000" b="0" strike="noStrike" spc="-1">
                <a:solidFill>
                  <a:srgbClr val="000000"/>
                </a:solidFill>
                <a:uFill>
                  <a:solidFill>
                    <a:srgbClr val="FFFFFF"/>
                  </a:solidFill>
                </a:uFill>
                <a:latin typeface="Arial"/>
              </a:rPr>
              <a:t>(6)</a:t>
            </a:r>
          </a:p>
        </p:txBody>
      </p:sp>
      <p:sp>
        <p:nvSpPr>
          <p:cNvPr id="114" name="TextShape 66"/>
          <p:cNvSpPr txBox="1"/>
          <p:nvPr/>
        </p:nvSpPr>
        <p:spPr>
          <a:xfrm>
            <a:off x="9496080" y="29666520"/>
            <a:ext cx="542160" cy="395280"/>
          </a:xfrm>
          <a:prstGeom prst="rect">
            <a:avLst/>
          </a:prstGeom>
          <a:noFill/>
          <a:ln>
            <a:noFill/>
          </a:ln>
        </p:spPr>
        <p:txBody>
          <a:bodyPr lIns="90000" tIns="45000" rIns="90000" bIns="45000"/>
          <a:lstStyle/>
          <a:p>
            <a:r>
              <a:rPr lang="ru-RU" sz="2000" b="0" strike="noStrike" spc="-1">
                <a:solidFill>
                  <a:srgbClr val="000000"/>
                </a:solidFill>
                <a:uFill>
                  <a:solidFill>
                    <a:srgbClr val="FFFFFF"/>
                  </a:solidFill>
                </a:uFill>
                <a:latin typeface="Arial"/>
              </a:rPr>
              <a:t>(7)</a:t>
            </a:r>
          </a:p>
        </p:txBody>
      </p:sp>
      <p:sp>
        <p:nvSpPr>
          <p:cNvPr id="115" name="TextShape 67"/>
          <p:cNvSpPr txBox="1"/>
          <p:nvPr/>
        </p:nvSpPr>
        <p:spPr>
          <a:xfrm>
            <a:off x="20106360" y="4136760"/>
            <a:ext cx="542160" cy="395280"/>
          </a:xfrm>
          <a:prstGeom prst="rect">
            <a:avLst/>
          </a:prstGeom>
          <a:noFill/>
          <a:ln>
            <a:noFill/>
          </a:ln>
        </p:spPr>
        <p:txBody>
          <a:bodyPr lIns="90000" tIns="45000" rIns="90000" bIns="45000"/>
          <a:lstStyle/>
          <a:p>
            <a:r>
              <a:rPr lang="ru-RU" sz="2000" b="0" strike="noStrike" spc="-1">
                <a:solidFill>
                  <a:srgbClr val="000000"/>
                </a:solidFill>
                <a:uFill>
                  <a:solidFill>
                    <a:srgbClr val="FFFFFF"/>
                  </a:solidFill>
                </a:uFill>
                <a:latin typeface="Arial"/>
              </a:rPr>
              <a:t>(8)</a:t>
            </a:r>
          </a:p>
        </p:txBody>
      </p:sp>
      <p:sp>
        <p:nvSpPr>
          <p:cNvPr id="116" name="CustomShape 68"/>
          <p:cNvSpPr/>
          <p:nvPr/>
        </p:nvSpPr>
        <p:spPr>
          <a:xfrm>
            <a:off x="11013480" y="10058400"/>
            <a:ext cx="10088640" cy="189252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pPr indent="363538" algn="just"/>
            <a:r>
              <a:rPr lang="ru-RU" sz="2000" b="0" strike="noStrike" spc="-1" dirty="0">
                <a:solidFill>
                  <a:srgbClr val="000000"/>
                </a:solidFill>
                <a:uFill>
                  <a:solidFill>
                    <a:srgbClr val="FFFFFF"/>
                  </a:solidFill>
                </a:uFill>
                <a:latin typeface="Arial"/>
                <a:ea typeface="Arial"/>
              </a:rPr>
              <a:t>В рамках проведенного исследования был создан ряд дискретных </a:t>
            </a:r>
            <a:r>
              <a:rPr lang="ru-RU" sz="2000" b="0" strike="noStrike" spc="-1" dirty="0" err="1">
                <a:solidFill>
                  <a:srgbClr val="000000"/>
                </a:solidFill>
                <a:uFill>
                  <a:solidFill>
                    <a:srgbClr val="FFFFFF"/>
                  </a:solidFill>
                </a:uFill>
                <a:latin typeface="Arial"/>
                <a:ea typeface="Arial"/>
              </a:rPr>
              <a:t>многомассовых</a:t>
            </a:r>
            <a:r>
              <a:rPr lang="ru-RU" sz="2000" b="0" strike="noStrike" spc="-1" dirty="0">
                <a:solidFill>
                  <a:srgbClr val="000000"/>
                </a:solidFill>
                <a:uFill>
                  <a:solidFill>
                    <a:srgbClr val="FFFFFF"/>
                  </a:solidFill>
                </a:uFill>
                <a:latin typeface="Arial"/>
                <a:ea typeface="Arial"/>
              </a:rPr>
              <a:t>  математических моделей системы «молот-свая-грунтовое основание» (Рис. 1). Особенность использованной реологической модели контакта сваи и грунта в том, что общее сопротивление является суммой статического и динамического сопротивлений грунта, что существенно облегчает создание алгоритмов подбора коэффициентов контакта.</a:t>
            </a:r>
            <a:endParaRPr lang="ru-RU" sz="2000" b="0" strike="noStrike" spc="-1" dirty="0">
              <a:solidFill>
                <a:srgbClr val="000000"/>
              </a:solidFill>
              <a:uFill>
                <a:solidFill>
                  <a:srgbClr val="FFFFFF"/>
                </a:solidFill>
              </a:uFill>
              <a:latin typeface="Arial"/>
            </a:endParaRPr>
          </a:p>
        </p:txBody>
      </p:sp>
      <p:graphicFrame>
        <p:nvGraphicFramePr>
          <p:cNvPr id="118" name="Table 69"/>
          <p:cNvGraphicFramePr/>
          <p:nvPr>
            <p:extLst>
              <p:ext uri="{D42A27DB-BD31-4B8C-83A1-F6EECF244321}">
                <p14:modId xmlns:p14="http://schemas.microsoft.com/office/powerpoint/2010/main" val="3653549161"/>
              </p:ext>
            </p:extLst>
          </p:nvPr>
        </p:nvGraphicFramePr>
        <p:xfrm>
          <a:off x="11087280" y="18095760"/>
          <a:ext cx="10020240" cy="2394360"/>
        </p:xfrm>
        <a:graphic>
          <a:graphicData uri="http://schemas.openxmlformats.org/drawingml/2006/table">
            <a:tbl>
              <a:tblPr/>
              <a:tblGrid>
                <a:gridCol w="2670840">
                  <a:extLst>
                    <a:ext uri="{9D8B030D-6E8A-4147-A177-3AD203B41FA5}">
                      <a16:colId xmlns:a16="http://schemas.microsoft.com/office/drawing/2014/main" val="20000"/>
                    </a:ext>
                  </a:extLst>
                </a:gridCol>
                <a:gridCol w="1469520">
                  <a:extLst>
                    <a:ext uri="{9D8B030D-6E8A-4147-A177-3AD203B41FA5}">
                      <a16:colId xmlns:a16="http://schemas.microsoft.com/office/drawing/2014/main" val="20001"/>
                    </a:ext>
                  </a:extLst>
                </a:gridCol>
                <a:gridCol w="1469520">
                  <a:extLst>
                    <a:ext uri="{9D8B030D-6E8A-4147-A177-3AD203B41FA5}">
                      <a16:colId xmlns:a16="http://schemas.microsoft.com/office/drawing/2014/main" val="20002"/>
                    </a:ext>
                  </a:extLst>
                </a:gridCol>
                <a:gridCol w="1469520">
                  <a:extLst>
                    <a:ext uri="{9D8B030D-6E8A-4147-A177-3AD203B41FA5}">
                      <a16:colId xmlns:a16="http://schemas.microsoft.com/office/drawing/2014/main" val="20003"/>
                    </a:ext>
                  </a:extLst>
                </a:gridCol>
                <a:gridCol w="1469520">
                  <a:extLst>
                    <a:ext uri="{9D8B030D-6E8A-4147-A177-3AD203B41FA5}">
                      <a16:colId xmlns:a16="http://schemas.microsoft.com/office/drawing/2014/main" val="20004"/>
                    </a:ext>
                  </a:extLst>
                </a:gridCol>
                <a:gridCol w="1471320">
                  <a:extLst>
                    <a:ext uri="{9D8B030D-6E8A-4147-A177-3AD203B41FA5}">
                      <a16:colId xmlns:a16="http://schemas.microsoft.com/office/drawing/2014/main" val="20005"/>
                    </a:ext>
                  </a:extLst>
                </a:gridCol>
              </a:tblGrid>
              <a:tr h="276480">
                <a:tc>
                  <a:txBody>
                    <a:bodyPr/>
                    <a:lstStyle/>
                    <a:p>
                      <a:pPr algn="ctr"/>
                      <a:r>
                        <a:rPr lang="ru-RU" sz="1200" b="0" strike="noStrike" spc="-1">
                          <a:solidFill>
                            <a:srgbClr val="000000"/>
                          </a:solidFill>
                          <a:uFill>
                            <a:solidFill>
                              <a:srgbClr val="FFFFFF"/>
                            </a:solidFill>
                          </a:uFill>
                          <a:latin typeface="Arial"/>
                        </a:rPr>
                        <a:t>№ сваи</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1</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2</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3</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4</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5</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276480">
                <a:tc>
                  <a:txBody>
                    <a:bodyPr/>
                    <a:lstStyle/>
                    <a:p>
                      <a:r>
                        <a:rPr lang="ru-RU" sz="1200" b="0" strike="noStrike" spc="-1">
                          <a:solidFill>
                            <a:srgbClr val="000000"/>
                          </a:solidFill>
                          <a:uFill>
                            <a:solidFill>
                              <a:srgbClr val="FFFFFF"/>
                            </a:solidFill>
                          </a:uFill>
                          <a:latin typeface="Arial"/>
                        </a:rPr>
                        <a:t>Тип сваи</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буронабивная</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буронабивная</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забивная</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забивная</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составная</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276480">
                <a:tc>
                  <a:txBody>
                    <a:bodyPr/>
                    <a:lstStyle/>
                    <a:p>
                      <a:r>
                        <a:rPr lang="ru-RU" sz="1200" b="0" strike="noStrike" spc="-1">
                          <a:solidFill>
                            <a:srgbClr val="000000"/>
                          </a:solidFill>
                          <a:uFill>
                            <a:solidFill>
                              <a:srgbClr val="FFFFFF"/>
                            </a:solidFill>
                          </a:uFill>
                          <a:latin typeface="Arial"/>
                        </a:rPr>
                        <a:t>Класс бетона</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В 25</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В 25</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В 25</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276480">
                <a:tc>
                  <a:txBody>
                    <a:bodyPr/>
                    <a:lstStyle/>
                    <a:p>
                      <a:r>
                        <a:rPr lang="ru-RU" sz="1200" b="0" strike="noStrike" spc="-1">
                          <a:solidFill>
                            <a:srgbClr val="000000"/>
                          </a:solidFill>
                          <a:uFill>
                            <a:solidFill>
                              <a:srgbClr val="FFFFFF"/>
                            </a:solidFill>
                          </a:uFill>
                          <a:latin typeface="Arial"/>
                        </a:rPr>
                        <a:t>Длина сваи, мм</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9000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10000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12000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12000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24000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276480">
                <a:tc>
                  <a:txBody>
                    <a:bodyPr/>
                    <a:lstStyle/>
                    <a:p>
                      <a:r>
                        <a:rPr lang="ru-RU" sz="1200" b="0" strike="noStrike" spc="-1">
                          <a:solidFill>
                            <a:srgbClr val="000000"/>
                          </a:solidFill>
                          <a:uFill>
                            <a:solidFill>
                              <a:srgbClr val="FFFFFF"/>
                            </a:solidFill>
                          </a:uFill>
                          <a:latin typeface="Arial"/>
                        </a:rPr>
                        <a:t>Сечение сваи, мм</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 D=1020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 D=1020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a:t>
                      </a:r>
                      <a:r>
                        <a:rPr lang="ru-RU" sz="1200" b="0" strike="noStrike" spc="-1">
                          <a:solidFill>
                            <a:srgbClr val="000000"/>
                          </a:solidFill>
                          <a:uFill>
                            <a:solidFill>
                              <a:srgbClr val="FFFFFF"/>
                            </a:solidFill>
                          </a:uFill>
                          <a:latin typeface="Times New Roman"/>
                        </a:rPr>
                        <a:t> 300×300</a:t>
                      </a:r>
                      <a:endParaRPr lang="ru-RU" sz="1200" b="0" strike="noStrike" spc="-1">
                        <a:solidFill>
                          <a:srgbClr val="000000"/>
                        </a:solidFill>
                        <a:uFill>
                          <a:solidFill>
                            <a:srgbClr val="FFFFFF"/>
                          </a:solidFill>
                        </a:uFill>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Times New Roman"/>
                        </a:rPr>
                        <a:t>□, 300×300</a:t>
                      </a:r>
                      <a:endParaRPr lang="ru-RU" sz="1200" b="0" strike="noStrike" spc="-1">
                        <a:solidFill>
                          <a:srgbClr val="000000"/>
                        </a:solidFill>
                        <a:uFill>
                          <a:solidFill>
                            <a:srgbClr val="FFFFFF"/>
                          </a:solidFill>
                        </a:uFill>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Times New Roman"/>
                        </a:rPr>
                        <a:t>□, 300×300</a:t>
                      </a:r>
                      <a:endParaRPr lang="ru-RU" sz="1200" b="0" strike="noStrike" spc="-1">
                        <a:solidFill>
                          <a:srgbClr val="000000"/>
                        </a:solidFill>
                        <a:uFill>
                          <a:solidFill>
                            <a:srgbClr val="FFFFFF"/>
                          </a:solidFill>
                        </a:uFill>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276480">
                <a:tc>
                  <a:txBody>
                    <a:bodyPr/>
                    <a:lstStyle/>
                    <a:p>
                      <a:r>
                        <a:rPr lang="ru-RU" sz="1200" b="0" strike="noStrike" spc="-1">
                          <a:solidFill>
                            <a:srgbClr val="000000"/>
                          </a:solidFill>
                          <a:uFill>
                            <a:solidFill>
                              <a:srgbClr val="FFFFFF"/>
                            </a:solidFill>
                          </a:uFill>
                          <a:latin typeface="Arial"/>
                        </a:rPr>
                        <a:t>Глубина погружения, мм</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7300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7800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11200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11100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14000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276480">
                <a:tc>
                  <a:txBody>
                    <a:bodyPr/>
                    <a:lstStyle/>
                    <a:p>
                      <a:r>
                        <a:rPr lang="ru-RU" sz="1200" b="0" strike="noStrike" spc="-1">
                          <a:solidFill>
                            <a:srgbClr val="000000"/>
                          </a:solidFill>
                          <a:uFill>
                            <a:solidFill>
                              <a:srgbClr val="FFFFFF"/>
                            </a:solidFill>
                          </a:uFill>
                          <a:latin typeface="Arial"/>
                        </a:rPr>
                        <a:t>Осадка сваи после удара, мм</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10.0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11.0</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4.</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2.5</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0.1</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r h="459000">
                <a:tc>
                  <a:txBody>
                    <a:bodyPr/>
                    <a:lstStyle/>
                    <a:p>
                      <a:r>
                        <a:rPr lang="ru-RU" sz="1200" b="0" strike="noStrike" spc="-1">
                          <a:solidFill>
                            <a:srgbClr val="000000"/>
                          </a:solidFill>
                          <a:uFill>
                            <a:solidFill>
                              <a:srgbClr val="FFFFFF"/>
                            </a:solidFill>
                          </a:uFill>
                          <a:latin typeface="Arial"/>
                        </a:rPr>
                        <a:t>Общая сила статического сопротивления  по CAPWAP, кН</a:t>
                      </a:r>
                    </a:p>
                  </a:txBody>
                  <a:tcPr marL="90000" marR="9000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dirty="0">
                          <a:solidFill>
                            <a:srgbClr val="000000"/>
                          </a:solidFill>
                          <a:uFill>
                            <a:solidFill>
                              <a:srgbClr val="FFFFFF"/>
                            </a:solidFill>
                          </a:uFill>
                          <a:latin typeface="Arial"/>
                        </a:rPr>
                        <a:t>2812.2</a:t>
                      </a:r>
                    </a:p>
                  </a:txBody>
                  <a:tcPr marL="90000" marR="90000" anchor="ctr">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dirty="0">
                          <a:solidFill>
                            <a:srgbClr val="000000"/>
                          </a:solidFill>
                          <a:uFill>
                            <a:solidFill>
                              <a:srgbClr val="FFFFFF"/>
                            </a:solidFill>
                          </a:uFill>
                          <a:latin typeface="Arial"/>
                        </a:rPr>
                        <a:t>2909.0</a:t>
                      </a:r>
                    </a:p>
                  </a:txBody>
                  <a:tcPr marL="90000" marR="90000" anchor="ctr">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a:solidFill>
                            <a:srgbClr val="000000"/>
                          </a:solidFill>
                          <a:uFill>
                            <a:solidFill>
                              <a:srgbClr val="FFFFFF"/>
                            </a:solidFill>
                          </a:uFill>
                          <a:latin typeface="Arial"/>
                        </a:rPr>
                        <a:t>917.3</a:t>
                      </a:r>
                    </a:p>
                  </a:txBody>
                  <a:tcPr marL="90000" marR="90000" anchor="ctr">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dirty="0">
                          <a:solidFill>
                            <a:srgbClr val="000000"/>
                          </a:solidFill>
                          <a:uFill>
                            <a:solidFill>
                              <a:srgbClr val="FFFFFF"/>
                            </a:solidFill>
                          </a:uFill>
                          <a:latin typeface="Arial"/>
                        </a:rPr>
                        <a:t>939.3</a:t>
                      </a:r>
                    </a:p>
                  </a:txBody>
                  <a:tcPr marL="90000" marR="90000" anchor="ctr">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r>
                        <a:rPr lang="ru-RU" sz="1200" b="0" strike="noStrike" spc="-1" dirty="0">
                          <a:solidFill>
                            <a:srgbClr val="000000"/>
                          </a:solidFill>
                          <a:uFill>
                            <a:solidFill>
                              <a:srgbClr val="FFFFFF"/>
                            </a:solidFill>
                          </a:uFill>
                          <a:latin typeface="Arial"/>
                        </a:rPr>
                        <a:t>1152.6</a:t>
                      </a:r>
                    </a:p>
                  </a:txBody>
                  <a:tcPr marL="90000" marR="90000" anchor="ctr">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7"/>
                  </a:ext>
                </a:extLst>
              </a:tr>
            </a:tbl>
          </a:graphicData>
        </a:graphic>
      </p:graphicFrame>
      <p:sp>
        <p:nvSpPr>
          <p:cNvPr id="120" name="CustomShape 70"/>
          <p:cNvSpPr/>
          <p:nvPr/>
        </p:nvSpPr>
        <p:spPr>
          <a:xfrm>
            <a:off x="11489580" y="15598080"/>
            <a:ext cx="7389000" cy="30636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pPr algn="ctr"/>
            <a:r>
              <a:rPr lang="ru-RU" sz="1600" b="1" strike="noStrike" spc="-1">
                <a:solidFill>
                  <a:srgbClr val="000000"/>
                </a:solidFill>
                <a:uFill>
                  <a:solidFill>
                    <a:srgbClr val="FFFFFF"/>
                  </a:solidFill>
                </a:uFill>
                <a:latin typeface="Arial"/>
                <a:ea typeface="Arial"/>
              </a:rPr>
              <a:t>Рис.1.</a:t>
            </a:r>
            <a:r>
              <a:rPr lang="ru-RU" sz="1600" b="0" strike="noStrike" spc="-1">
                <a:solidFill>
                  <a:srgbClr val="000000"/>
                </a:solidFill>
                <a:uFill>
                  <a:solidFill>
                    <a:srgbClr val="FFFFFF"/>
                  </a:solidFill>
                </a:uFill>
                <a:latin typeface="Arial"/>
                <a:ea typeface="Arial"/>
              </a:rPr>
              <a:t> Дискретные многомассовые модели оценки НСС.</a:t>
            </a:r>
            <a:endParaRPr lang="ru-RU" sz="1600" b="0" strike="noStrike" spc="-1">
              <a:solidFill>
                <a:srgbClr val="000000"/>
              </a:solidFill>
              <a:uFill>
                <a:solidFill>
                  <a:srgbClr val="FFFFFF"/>
                </a:solidFill>
              </a:uFill>
              <a:latin typeface="Arial"/>
            </a:endParaRPr>
          </a:p>
        </p:txBody>
      </p:sp>
      <p:sp>
        <p:nvSpPr>
          <p:cNvPr id="121" name="TextShape 71"/>
          <p:cNvSpPr txBox="1"/>
          <p:nvPr/>
        </p:nvSpPr>
        <p:spPr>
          <a:xfrm>
            <a:off x="13083840" y="15130440"/>
            <a:ext cx="542160" cy="395280"/>
          </a:xfrm>
          <a:prstGeom prst="rect">
            <a:avLst/>
          </a:prstGeom>
          <a:noFill/>
          <a:ln>
            <a:noFill/>
          </a:ln>
        </p:spPr>
        <p:txBody>
          <a:bodyPr lIns="90000" tIns="45000" rIns="90000" bIns="45000"/>
          <a:lstStyle/>
          <a:p>
            <a:r>
              <a:rPr lang="ru-RU" sz="2000" b="0" strike="noStrike" spc="-1" dirty="0">
                <a:solidFill>
                  <a:srgbClr val="000000"/>
                </a:solidFill>
                <a:uFill>
                  <a:solidFill>
                    <a:srgbClr val="FFFFFF"/>
                  </a:solidFill>
                </a:uFill>
                <a:latin typeface="Arial"/>
              </a:rPr>
              <a:t>a)</a:t>
            </a:r>
          </a:p>
        </p:txBody>
      </p:sp>
      <p:sp>
        <p:nvSpPr>
          <p:cNvPr id="122" name="TextShape 72"/>
          <p:cNvSpPr txBox="1"/>
          <p:nvPr/>
        </p:nvSpPr>
        <p:spPr>
          <a:xfrm>
            <a:off x="14526034" y="15133949"/>
            <a:ext cx="542160" cy="395280"/>
          </a:xfrm>
          <a:prstGeom prst="rect">
            <a:avLst/>
          </a:prstGeom>
          <a:noFill/>
          <a:ln>
            <a:noFill/>
          </a:ln>
        </p:spPr>
        <p:txBody>
          <a:bodyPr lIns="90000" tIns="45000" rIns="90000" bIns="45000"/>
          <a:lstStyle/>
          <a:p>
            <a:r>
              <a:rPr lang="ru-RU" sz="2000" b="0" strike="noStrike" spc="-1" dirty="0">
                <a:solidFill>
                  <a:srgbClr val="000000"/>
                </a:solidFill>
                <a:uFill>
                  <a:solidFill>
                    <a:srgbClr val="FFFFFF"/>
                  </a:solidFill>
                </a:uFill>
                <a:latin typeface="Arial"/>
              </a:rPr>
              <a:t>б)</a:t>
            </a:r>
          </a:p>
        </p:txBody>
      </p:sp>
      <p:sp>
        <p:nvSpPr>
          <p:cNvPr id="123" name="TextShape 73"/>
          <p:cNvSpPr txBox="1"/>
          <p:nvPr/>
        </p:nvSpPr>
        <p:spPr>
          <a:xfrm>
            <a:off x="16381800" y="15124320"/>
            <a:ext cx="425743" cy="395280"/>
          </a:xfrm>
          <a:prstGeom prst="rect">
            <a:avLst/>
          </a:prstGeom>
          <a:noFill/>
          <a:ln>
            <a:noFill/>
          </a:ln>
        </p:spPr>
        <p:txBody>
          <a:bodyPr lIns="90000" tIns="45000" rIns="90000" bIns="45000"/>
          <a:lstStyle/>
          <a:p>
            <a:r>
              <a:rPr lang="ru-RU" sz="2000" b="0" strike="noStrike" spc="-1" dirty="0">
                <a:solidFill>
                  <a:srgbClr val="000000"/>
                </a:solidFill>
                <a:uFill>
                  <a:solidFill>
                    <a:srgbClr val="FFFFFF"/>
                  </a:solidFill>
                </a:uFill>
                <a:latin typeface="Arial"/>
              </a:rPr>
              <a:t>в)</a:t>
            </a:r>
          </a:p>
        </p:txBody>
      </p:sp>
      <p:sp>
        <p:nvSpPr>
          <p:cNvPr id="124" name="CustomShape 74"/>
          <p:cNvSpPr/>
          <p:nvPr/>
        </p:nvSpPr>
        <p:spPr>
          <a:xfrm>
            <a:off x="18056520" y="12103560"/>
            <a:ext cx="2264400" cy="127980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r>
              <a:rPr lang="ru-RU" sz="1600" b="1" strike="noStrike" spc="-1">
                <a:solidFill>
                  <a:srgbClr val="000000"/>
                </a:solidFill>
                <a:uFill>
                  <a:solidFill>
                    <a:srgbClr val="FFFFFF"/>
                  </a:solidFill>
                </a:uFill>
                <a:latin typeface="Arial"/>
                <a:ea typeface="Arial"/>
              </a:rPr>
              <a:t>Обозначения</a:t>
            </a:r>
            <a:r>
              <a:rPr lang="ru-RU" sz="1600" b="0" strike="noStrike" spc="-1">
                <a:solidFill>
                  <a:srgbClr val="000000"/>
                </a:solidFill>
                <a:uFill>
                  <a:solidFill>
                    <a:srgbClr val="FFFFFF"/>
                  </a:solidFill>
                </a:uFill>
                <a:latin typeface="Arial"/>
                <a:ea typeface="Arial"/>
              </a:rPr>
              <a:t>:</a:t>
            </a:r>
            <a:endParaRPr lang="ru-RU" sz="1600" b="0" strike="noStrike" spc="-1">
              <a:solidFill>
                <a:srgbClr val="000000"/>
              </a:solidFill>
              <a:uFill>
                <a:solidFill>
                  <a:srgbClr val="FFFFFF"/>
                </a:solidFill>
              </a:uFill>
              <a:latin typeface="Arial"/>
            </a:endParaRPr>
          </a:p>
          <a:p>
            <a:r>
              <a:rPr lang="ru-RU" sz="1600" b="0" strike="noStrike" spc="-1">
                <a:solidFill>
                  <a:srgbClr val="000000"/>
                </a:solidFill>
                <a:uFill>
                  <a:solidFill>
                    <a:srgbClr val="FFFFFF"/>
                  </a:solidFill>
                </a:uFill>
                <a:latin typeface="Arial"/>
                <a:ea typeface="Arial"/>
              </a:rPr>
              <a:t>1 - масса молота, </a:t>
            </a:r>
            <a:endParaRPr lang="ru-RU" sz="1600" b="0" strike="noStrike" spc="-1">
              <a:solidFill>
                <a:srgbClr val="000000"/>
              </a:solidFill>
              <a:uFill>
                <a:solidFill>
                  <a:srgbClr val="FFFFFF"/>
                </a:solidFill>
              </a:uFill>
              <a:latin typeface="Arial"/>
            </a:endParaRPr>
          </a:p>
          <a:p>
            <a:r>
              <a:rPr lang="ru-RU" sz="1600" b="0" strike="noStrike" spc="-1">
                <a:solidFill>
                  <a:srgbClr val="000000"/>
                </a:solidFill>
                <a:uFill>
                  <a:solidFill>
                    <a:srgbClr val="FFFFFF"/>
                  </a:solidFill>
                </a:uFill>
                <a:latin typeface="Arial"/>
                <a:ea typeface="Arial"/>
              </a:rPr>
              <a:t>2 - демпфер, </a:t>
            </a:r>
            <a:endParaRPr lang="ru-RU" sz="1600" b="0" strike="noStrike" spc="-1">
              <a:solidFill>
                <a:srgbClr val="000000"/>
              </a:solidFill>
              <a:uFill>
                <a:solidFill>
                  <a:srgbClr val="FFFFFF"/>
                </a:solidFill>
              </a:uFill>
              <a:latin typeface="Arial"/>
            </a:endParaRPr>
          </a:p>
          <a:p>
            <a:r>
              <a:rPr lang="ru-RU" sz="1600" b="0" strike="noStrike" spc="-1">
                <a:solidFill>
                  <a:srgbClr val="000000"/>
                </a:solidFill>
                <a:uFill>
                  <a:solidFill>
                    <a:srgbClr val="FFFFFF"/>
                  </a:solidFill>
                </a:uFill>
                <a:latin typeface="Arial"/>
                <a:ea typeface="Arial"/>
              </a:rPr>
              <a:t>3 - тело сваи,  </a:t>
            </a:r>
            <a:endParaRPr lang="ru-RU" sz="1600" b="0" strike="noStrike" spc="-1">
              <a:solidFill>
                <a:srgbClr val="000000"/>
              </a:solidFill>
              <a:uFill>
                <a:solidFill>
                  <a:srgbClr val="FFFFFF"/>
                </a:solidFill>
              </a:uFill>
              <a:latin typeface="Arial"/>
            </a:endParaRPr>
          </a:p>
          <a:p>
            <a:r>
              <a:rPr lang="ru-RU" sz="1600" b="0" strike="noStrike" spc="-1">
                <a:solidFill>
                  <a:srgbClr val="000000"/>
                </a:solidFill>
                <a:uFill>
                  <a:solidFill>
                    <a:srgbClr val="FFFFFF"/>
                  </a:solidFill>
                </a:uFill>
                <a:latin typeface="Arial"/>
                <a:ea typeface="Arial"/>
              </a:rPr>
              <a:t>4 - грунтовый массив.</a:t>
            </a:r>
            <a:endParaRPr lang="ru-RU" sz="1600" b="0" strike="noStrike" spc="-1">
              <a:solidFill>
                <a:srgbClr val="000000"/>
              </a:solidFill>
              <a:uFill>
                <a:solidFill>
                  <a:srgbClr val="FFFFFF"/>
                </a:solidFill>
              </a:uFill>
              <a:latin typeface="Arial"/>
            </a:endParaRPr>
          </a:p>
        </p:txBody>
      </p:sp>
      <p:sp>
        <p:nvSpPr>
          <p:cNvPr id="125" name="CustomShape 75"/>
          <p:cNvSpPr/>
          <p:nvPr/>
        </p:nvSpPr>
        <p:spPr>
          <a:xfrm>
            <a:off x="10990554" y="17747460"/>
            <a:ext cx="10088640" cy="30636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pPr algn="just"/>
            <a:r>
              <a:rPr lang="ru-RU" sz="1600" b="1" strike="noStrike" spc="-1" dirty="0">
                <a:solidFill>
                  <a:srgbClr val="000000"/>
                </a:solidFill>
                <a:uFill>
                  <a:solidFill>
                    <a:srgbClr val="FFFFFF"/>
                  </a:solidFill>
                </a:uFill>
                <a:latin typeface="Arial"/>
                <a:ea typeface="Arial"/>
              </a:rPr>
              <a:t>Таблица</a:t>
            </a:r>
            <a:r>
              <a:rPr lang="ru-RU" sz="1600" b="0" strike="noStrike" spc="-1" dirty="0">
                <a:solidFill>
                  <a:srgbClr val="000000"/>
                </a:solidFill>
                <a:uFill>
                  <a:solidFill>
                    <a:srgbClr val="FFFFFF"/>
                  </a:solidFill>
                </a:uFill>
                <a:latin typeface="Arial"/>
                <a:ea typeface="Arial"/>
              </a:rPr>
              <a:t> </a:t>
            </a:r>
            <a:r>
              <a:rPr lang="ru-RU" sz="1600" b="1" strike="noStrike" spc="-1" dirty="0">
                <a:solidFill>
                  <a:srgbClr val="000000"/>
                </a:solidFill>
                <a:uFill>
                  <a:solidFill>
                    <a:srgbClr val="FFFFFF"/>
                  </a:solidFill>
                </a:uFill>
                <a:latin typeface="Arial"/>
                <a:ea typeface="Arial"/>
              </a:rPr>
              <a:t>1.</a:t>
            </a:r>
            <a:r>
              <a:rPr lang="ru-RU" sz="1600" b="0" strike="noStrike" spc="-1" dirty="0">
                <a:solidFill>
                  <a:srgbClr val="000000"/>
                </a:solidFill>
                <a:uFill>
                  <a:solidFill>
                    <a:srgbClr val="FFFFFF"/>
                  </a:solidFill>
                </a:uFill>
                <a:latin typeface="Arial"/>
                <a:ea typeface="Arial"/>
              </a:rPr>
              <a:t> Результаты полевых динамических испытаний.</a:t>
            </a:r>
            <a:endParaRPr lang="ru-RU" sz="1600" b="0" strike="noStrike" spc="-1" dirty="0">
              <a:solidFill>
                <a:srgbClr val="000000"/>
              </a:solidFill>
              <a:uFill>
                <a:solidFill>
                  <a:srgbClr val="FFFFFF"/>
                </a:solidFill>
              </a:uFill>
              <a:latin typeface="Arial"/>
            </a:endParaRPr>
          </a:p>
        </p:txBody>
      </p:sp>
      <p:sp>
        <p:nvSpPr>
          <p:cNvPr id="128" name="TextShape 76"/>
          <p:cNvSpPr txBox="1"/>
          <p:nvPr/>
        </p:nvSpPr>
        <p:spPr>
          <a:xfrm>
            <a:off x="13802580" y="25297680"/>
            <a:ext cx="542160" cy="395280"/>
          </a:xfrm>
          <a:prstGeom prst="rect">
            <a:avLst/>
          </a:prstGeom>
          <a:noFill/>
          <a:ln>
            <a:noFill/>
          </a:ln>
        </p:spPr>
        <p:txBody>
          <a:bodyPr lIns="90000" tIns="45000" rIns="90000" bIns="45000"/>
          <a:lstStyle/>
          <a:p>
            <a:r>
              <a:rPr lang="ru-RU" sz="2000" b="0" strike="noStrike" spc="-1" dirty="0">
                <a:solidFill>
                  <a:srgbClr val="000000"/>
                </a:solidFill>
                <a:uFill>
                  <a:solidFill>
                    <a:srgbClr val="FFFFFF"/>
                  </a:solidFill>
                </a:uFill>
                <a:latin typeface="Arial"/>
              </a:rPr>
              <a:t>a)</a:t>
            </a:r>
          </a:p>
        </p:txBody>
      </p:sp>
      <p:sp>
        <p:nvSpPr>
          <p:cNvPr id="129" name="TextShape 77"/>
          <p:cNvSpPr txBox="1"/>
          <p:nvPr/>
        </p:nvSpPr>
        <p:spPr>
          <a:xfrm>
            <a:off x="17511120" y="25297200"/>
            <a:ext cx="542160" cy="395280"/>
          </a:xfrm>
          <a:prstGeom prst="rect">
            <a:avLst/>
          </a:prstGeom>
          <a:noFill/>
          <a:ln>
            <a:noFill/>
          </a:ln>
        </p:spPr>
        <p:txBody>
          <a:bodyPr lIns="90000" tIns="45000" rIns="90000" bIns="45000"/>
          <a:lstStyle/>
          <a:p>
            <a:r>
              <a:rPr lang="ru-RU" sz="2000" b="0" strike="noStrike" spc="-1" dirty="0">
                <a:solidFill>
                  <a:srgbClr val="000000"/>
                </a:solidFill>
                <a:uFill>
                  <a:solidFill>
                    <a:srgbClr val="FFFFFF"/>
                  </a:solidFill>
                </a:uFill>
                <a:latin typeface="Arial"/>
              </a:rPr>
              <a:t>б)</a:t>
            </a:r>
          </a:p>
        </p:txBody>
      </p:sp>
      <p:sp>
        <p:nvSpPr>
          <p:cNvPr id="130" name="CustomShape 78"/>
          <p:cNvSpPr/>
          <p:nvPr/>
        </p:nvSpPr>
        <p:spPr>
          <a:xfrm>
            <a:off x="12135420" y="25670820"/>
            <a:ext cx="7750440" cy="30636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pPr algn="ctr"/>
            <a:r>
              <a:rPr lang="ru-RU" sz="1600" b="1" strike="noStrike" spc="-1" dirty="0">
                <a:solidFill>
                  <a:srgbClr val="000000"/>
                </a:solidFill>
                <a:uFill>
                  <a:solidFill>
                    <a:srgbClr val="FFFFFF"/>
                  </a:solidFill>
                </a:uFill>
                <a:latin typeface="Arial"/>
                <a:ea typeface="Arial"/>
              </a:rPr>
              <a:t>Рис.2.</a:t>
            </a:r>
            <a:r>
              <a:rPr lang="ru-RU" sz="1600" b="0" strike="noStrike" spc="-1" dirty="0">
                <a:solidFill>
                  <a:srgbClr val="000000"/>
                </a:solidFill>
                <a:uFill>
                  <a:solidFill>
                    <a:srgbClr val="FFFFFF"/>
                  </a:solidFill>
                </a:uFill>
                <a:latin typeface="Arial"/>
                <a:ea typeface="Arial"/>
              </a:rPr>
              <a:t> Результаты моделирования системы «молот-свая-грунтовое основание»</a:t>
            </a:r>
            <a:endParaRPr lang="ru-RU" sz="1600" b="0" strike="noStrike" spc="-1" dirty="0">
              <a:solidFill>
                <a:srgbClr val="000000"/>
              </a:solidFill>
              <a:uFill>
                <a:solidFill>
                  <a:srgbClr val="FFFFFF"/>
                </a:solidFill>
              </a:uFill>
              <a:latin typeface="Arial"/>
            </a:endParaRPr>
          </a:p>
        </p:txBody>
      </p:sp>
      <p:sp>
        <p:nvSpPr>
          <p:cNvPr id="131" name="CustomShape 79"/>
          <p:cNvSpPr/>
          <p:nvPr/>
        </p:nvSpPr>
        <p:spPr>
          <a:xfrm>
            <a:off x="11013480" y="25928280"/>
            <a:ext cx="10088640" cy="128268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pPr indent="363538" algn="just"/>
            <a:r>
              <a:rPr lang="ru-RU" sz="2000" b="0" strike="noStrike" spc="-1" dirty="0" smtClean="0">
                <a:solidFill>
                  <a:srgbClr val="000000"/>
                </a:solidFill>
                <a:uFill>
                  <a:solidFill>
                    <a:srgbClr val="FFFFFF"/>
                  </a:solidFill>
                </a:uFill>
                <a:latin typeface="Arial"/>
                <a:ea typeface="Arial"/>
              </a:rPr>
              <a:t>На </a:t>
            </a:r>
            <a:r>
              <a:rPr lang="ru-RU" sz="2000" b="0" strike="noStrike" spc="-1" dirty="0">
                <a:solidFill>
                  <a:srgbClr val="000000"/>
                </a:solidFill>
                <a:uFill>
                  <a:solidFill>
                    <a:srgbClr val="FFFFFF"/>
                  </a:solidFill>
                </a:uFill>
                <a:latin typeface="Arial"/>
                <a:ea typeface="Arial"/>
              </a:rPr>
              <a:t>основании результатов моделирования и верификации с экспериментом можно заключить, что модели в общем достаточно качественно описывают поведение системы «свая-грунтовый массив» и могут служить для определения несущей способности сваи наряду или вместо методики CAPWAP.</a:t>
            </a:r>
            <a:endParaRPr lang="ru-RU" sz="2000" b="0" strike="noStrike" spc="-1" dirty="0">
              <a:solidFill>
                <a:srgbClr val="000000"/>
              </a:solidFill>
              <a:uFill>
                <a:solidFill>
                  <a:srgbClr val="FFFFFF"/>
                </a:solidFill>
              </a:uFill>
              <a:latin typeface="Arial"/>
            </a:endParaRPr>
          </a:p>
        </p:txBody>
      </p:sp>
      <p:sp>
        <p:nvSpPr>
          <p:cNvPr id="132" name="CustomShape 80"/>
          <p:cNvSpPr/>
          <p:nvPr/>
        </p:nvSpPr>
        <p:spPr>
          <a:xfrm>
            <a:off x="11013480" y="16129440"/>
            <a:ext cx="10088640" cy="158760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pPr indent="363538" algn="just"/>
            <a:r>
              <a:rPr lang="ru-RU" sz="2000" b="0" strike="noStrike" spc="-1" dirty="0">
                <a:solidFill>
                  <a:srgbClr val="000000"/>
                </a:solidFill>
                <a:uFill>
                  <a:solidFill>
                    <a:srgbClr val="FFFFFF"/>
                  </a:solidFill>
                </a:uFill>
                <a:latin typeface="Arial"/>
                <a:ea typeface="Arial"/>
              </a:rPr>
              <a:t>Были решены задачи определения осевых перемещений сваи в зависимости от энергии удара молота для различных параметров контакта  на базе программного комплекса ANSYS. Для верификации моделей были использованы данные динамических испытаний пяти свай, проведенных на различных площадках г. Пермь. Результаты испытаний представлены в Таблице 1.</a:t>
            </a:r>
            <a:endParaRPr lang="ru-RU" sz="2000" b="0" strike="noStrike" spc="-1" dirty="0">
              <a:solidFill>
                <a:srgbClr val="000000"/>
              </a:solidFill>
              <a:uFill>
                <a:solidFill>
                  <a:srgbClr val="FFFFFF"/>
                </a:solidFill>
              </a:uFill>
              <a:latin typeface="Arial"/>
            </a:endParaRPr>
          </a:p>
        </p:txBody>
      </p:sp>
      <p:sp>
        <p:nvSpPr>
          <p:cNvPr id="133" name="TextShape 81"/>
          <p:cNvSpPr txBox="1"/>
          <p:nvPr/>
        </p:nvSpPr>
        <p:spPr>
          <a:xfrm>
            <a:off x="9496080" y="24627600"/>
            <a:ext cx="542160" cy="395280"/>
          </a:xfrm>
          <a:prstGeom prst="rect">
            <a:avLst/>
          </a:prstGeom>
          <a:noFill/>
          <a:ln>
            <a:noFill/>
          </a:ln>
        </p:spPr>
        <p:txBody>
          <a:bodyPr lIns="90000" tIns="45000" rIns="90000" bIns="45000"/>
          <a:lstStyle/>
          <a:p>
            <a:r>
              <a:rPr lang="ru-RU" sz="2000" b="0" strike="noStrike" spc="-1">
                <a:solidFill>
                  <a:srgbClr val="000000"/>
                </a:solidFill>
                <a:uFill>
                  <a:solidFill>
                    <a:srgbClr val="FFFFFF"/>
                  </a:solidFill>
                </a:uFill>
                <a:latin typeface="Arial"/>
              </a:rPr>
              <a:t>(4)</a:t>
            </a:r>
          </a:p>
        </p:txBody>
      </p:sp>
      <p:sp>
        <p:nvSpPr>
          <p:cNvPr id="134" name="TextShape 82"/>
          <p:cNvSpPr txBox="1"/>
          <p:nvPr/>
        </p:nvSpPr>
        <p:spPr>
          <a:xfrm>
            <a:off x="9496080" y="25418160"/>
            <a:ext cx="542160" cy="395280"/>
          </a:xfrm>
          <a:prstGeom prst="rect">
            <a:avLst/>
          </a:prstGeom>
          <a:noFill/>
          <a:ln>
            <a:noFill/>
          </a:ln>
        </p:spPr>
        <p:txBody>
          <a:bodyPr lIns="90000" tIns="45000" rIns="90000" bIns="45000"/>
          <a:lstStyle/>
          <a:p>
            <a:r>
              <a:rPr lang="ru-RU" sz="2000" b="0" strike="noStrike" spc="-1">
                <a:solidFill>
                  <a:srgbClr val="000000"/>
                </a:solidFill>
                <a:uFill>
                  <a:solidFill>
                    <a:srgbClr val="FFFFFF"/>
                  </a:solidFill>
                </a:uFill>
                <a:latin typeface="Arial"/>
              </a:rPr>
              <a:t>(5)</a:t>
            </a:r>
          </a:p>
        </p:txBody>
      </p:sp>
      <p:sp>
        <p:nvSpPr>
          <p:cNvPr id="135" name="CustomShape 83"/>
          <p:cNvSpPr/>
          <p:nvPr/>
        </p:nvSpPr>
        <p:spPr>
          <a:xfrm>
            <a:off x="11013480" y="20665440"/>
            <a:ext cx="10088640" cy="158760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nchor="ctr"/>
          <a:lstStyle/>
          <a:p>
            <a:pPr indent="363538" algn="just"/>
            <a:r>
              <a:rPr lang="ru-RU" sz="2000" b="0" strike="noStrike" spc="-1" dirty="0">
                <a:solidFill>
                  <a:srgbClr val="000000"/>
                </a:solidFill>
                <a:uFill>
                  <a:solidFill>
                    <a:srgbClr val="FFFFFF"/>
                  </a:solidFill>
                </a:uFill>
                <a:latin typeface="Arial"/>
                <a:ea typeface="Arial"/>
              </a:rPr>
              <a:t>Из испытаний были взяты параметры сваи, грунта и движения верха сваи. На основе этих данных были построены зависимости перемещений свай, их скоростей и усилий в голове свай в зависимости от времени для пяти соответствующих свай. Также было проведено сравнение результатов численного эксперимента и натурных испытаний свай. Результаты представлены на Рис. 2.  </a:t>
            </a:r>
            <a:endParaRPr lang="ru-RU" sz="2000" b="0" strike="noStrike" spc="-1" dirty="0">
              <a:solidFill>
                <a:srgbClr val="000000"/>
              </a:solidFill>
              <a:uFill>
                <a:solidFill>
                  <a:srgbClr val="FFFFFF"/>
                </a:solidFill>
              </a:uFill>
              <a:latin typeface="Arial"/>
            </a:endParaRPr>
          </a:p>
        </p:txBody>
      </p:sp>
      <mc:AlternateContent xmlns:mc="http://schemas.openxmlformats.org/markup-compatibility/2006" xmlns:a14="http://schemas.microsoft.com/office/drawing/2010/main">
        <mc:Choice Requires="a14">
          <p:sp>
            <p:nvSpPr>
              <p:cNvPr id="136" name="Formula 84"/>
              <p:cNvSpPr txBox="1"/>
              <p:nvPr/>
            </p:nvSpPr>
            <p:spPr>
              <a:xfrm>
                <a:off x="13733640" y="4003920"/>
                <a:ext cx="4935600" cy="667800"/>
              </a:xfrm>
              <a:prstGeom prst="rect">
                <a:avLst/>
              </a:prstGeom>
            </p:spPr>
            <p:txBody>
              <a:bodyPr/>
              <a:lstStyle/>
              <a:p>
                <a:pPr/>
                <a14:m>
                  <m:oMathPara xmlns:m="http://schemas.openxmlformats.org/officeDocument/2006/math">
                    <m:oMathParaPr>
                      <m:jc m:val="centerGroup"/>
                    </m:oMathParaPr>
                    <m:oMath xmlns:m="http://schemas.openxmlformats.org/officeDocument/2006/math">
                      <m:r>
                        <a:rPr>
                          <a:latin typeface="Cambria Math" panose="02040503050406030204" pitchFamily="18" charset="0"/>
                        </a:rPr>
                        <m:t>𝜌</m:t>
                      </m:r>
                      <m:r>
                        <a:rPr>
                          <a:latin typeface="Cambria Math" panose="02040503050406030204" pitchFamily="18" charset="0"/>
                        </a:rPr>
                        <m:t>𝐴</m:t>
                      </m:r>
                      <m:f>
                        <m:fPr>
                          <m:ctrlPr>
                            <a:rPr i="1">
                              <a:latin typeface="Cambria Math" panose="02040503050406030204" pitchFamily="18" charset="0"/>
                            </a:rPr>
                          </m:ctrlPr>
                        </m:fPr>
                        <m:num>
                          <m:sSup>
                            <m:sSupPr>
                              <m:ctrlPr>
                                <a:rPr i="1">
                                  <a:latin typeface="Cambria Math" panose="02040503050406030204" pitchFamily="18" charset="0"/>
                                </a:rPr>
                              </m:ctrlPr>
                            </m:sSupPr>
                            <m:e>
                              <m:r>
                                <a:rPr>
                                  <a:latin typeface="Cambria Math" panose="02040503050406030204" pitchFamily="18" charset="0"/>
                                </a:rPr>
                                <m:t>𝜕</m:t>
                              </m:r>
                            </m:e>
                            <m:sup>
                              <m:r>
                                <a:rPr>
                                  <a:latin typeface="Cambria Math" panose="02040503050406030204" pitchFamily="18" charset="0"/>
                                </a:rPr>
                                <m:t>2</m:t>
                              </m:r>
                            </m:sup>
                          </m:sSup>
                          <m:r>
                            <a:rPr>
                              <a:latin typeface="Cambria Math" panose="02040503050406030204" pitchFamily="18" charset="0"/>
                            </a:rPr>
                            <m:t>𝑈</m:t>
                          </m:r>
                        </m:num>
                        <m:den>
                          <m:r>
                            <a:rPr>
                              <a:latin typeface="Cambria Math" panose="02040503050406030204" pitchFamily="18" charset="0"/>
                            </a:rPr>
                            <m:t>𝜕</m:t>
                          </m:r>
                          <m:sSup>
                            <m:sSupPr>
                              <m:ctrlPr>
                                <a:rPr i="1">
                                  <a:latin typeface="Cambria Math" panose="02040503050406030204" pitchFamily="18" charset="0"/>
                                </a:rPr>
                              </m:ctrlPr>
                            </m:sSupPr>
                            <m:e>
                              <m:r>
                                <a:rPr>
                                  <a:latin typeface="Cambria Math" panose="02040503050406030204" pitchFamily="18" charset="0"/>
                                </a:rPr>
                                <m:t>𝑡</m:t>
                              </m:r>
                            </m:e>
                            <m:sup>
                              <m:r>
                                <a:rPr>
                                  <a:latin typeface="Cambria Math" panose="02040503050406030204" pitchFamily="18" charset="0"/>
                                </a:rPr>
                                <m:t>2</m:t>
                              </m:r>
                            </m:sup>
                          </m:sSup>
                        </m:den>
                      </m:f>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m:t>
                          </m:r>
                        </m:num>
                        <m:den>
                          <m:r>
                            <a:rPr>
                              <a:latin typeface="Cambria Math" panose="02040503050406030204" pitchFamily="18" charset="0"/>
                            </a:rPr>
                            <m:t>𝜕</m:t>
                          </m:r>
                          <m:r>
                            <a:rPr>
                              <a:latin typeface="Cambria Math" panose="02040503050406030204" pitchFamily="18" charset="0"/>
                            </a:rPr>
                            <m:t>𝑥</m:t>
                          </m:r>
                        </m:den>
                      </m:f>
                      <m:d>
                        <m:dPr>
                          <m:ctrlPr>
                            <a:rPr i="1">
                              <a:latin typeface="Cambria Math" panose="02040503050406030204" pitchFamily="18" charset="0"/>
                            </a:rPr>
                          </m:ctrlPr>
                        </m:dPr>
                        <m:e>
                          <m:r>
                            <a:rPr>
                              <a:latin typeface="Cambria Math" panose="02040503050406030204" pitchFamily="18" charset="0"/>
                            </a:rPr>
                            <m:t>𝐸𝐴</m:t>
                          </m:r>
                          <m:f>
                            <m:fPr>
                              <m:ctrlPr>
                                <a:rPr i="1">
                                  <a:latin typeface="Cambria Math" panose="02040503050406030204" pitchFamily="18" charset="0"/>
                                </a:rPr>
                              </m:ctrlPr>
                            </m:fPr>
                            <m:num>
                              <m:r>
                                <a:rPr>
                                  <a:latin typeface="Cambria Math" panose="02040503050406030204" pitchFamily="18" charset="0"/>
                                </a:rPr>
                                <m:t>𝜕</m:t>
                              </m:r>
                              <m:r>
                                <a:rPr>
                                  <a:latin typeface="Cambria Math" panose="02040503050406030204" pitchFamily="18" charset="0"/>
                                </a:rPr>
                                <m:t>𝑈</m:t>
                              </m:r>
                            </m:num>
                            <m:den>
                              <m:r>
                                <a:rPr>
                                  <a:latin typeface="Cambria Math" panose="02040503050406030204" pitchFamily="18" charset="0"/>
                                </a:rPr>
                                <m:t>𝜕</m:t>
                              </m:r>
                              <m:r>
                                <a:rPr>
                                  <a:latin typeface="Cambria Math" panose="02040503050406030204" pitchFamily="18" charset="0"/>
                                </a:rPr>
                                <m:t>𝑥</m:t>
                              </m:r>
                            </m:den>
                          </m:f>
                        </m:e>
                      </m:d>
                      <m:r>
                        <a:rPr>
                          <a:latin typeface="Cambria Math" panose="02040503050406030204" pitchFamily="18" charset="0"/>
                        </a:rPr>
                        <m:t>−</m:t>
                      </m:r>
                      <m:r>
                        <a:rPr>
                          <a:latin typeface="Cambria Math" panose="02040503050406030204" pitchFamily="18" charset="0"/>
                        </a:rPr>
                        <m:t>𝐹</m:t>
                      </m:r>
                      <m:d>
                        <m:dPr>
                          <m:ctrlPr>
                            <a:rPr i="1">
                              <a:latin typeface="Cambria Math" panose="02040503050406030204" pitchFamily="18" charset="0"/>
                            </a:rPr>
                          </m:ctrlPr>
                        </m:dPr>
                        <m:e>
                          <m:r>
                            <a:rPr>
                              <a:latin typeface="Cambria Math" panose="02040503050406030204" pitchFamily="18" charset="0"/>
                            </a:rPr>
                            <m:t>𝑡</m:t>
                          </m:r>
                          <m:r>
                            <a:rPr>
                              <a:latin typeface="Cambria Math" panose="02040503050406030204" pitchFamily="18" charset="0"/>
                            </a:rPr>
                            <m:t>,</m:t>
                          </m:r>
                          <m:r>
                            <a:rPr>
                              <a:latin typeface="Cambria Math" panose="02040503050406030204" pitchFamily="18" charset="0"/>
                            </a:rPr>
                            <m:t>𝑥</m:t>
                          </m:r>
                          <m:r>
                            <a:rPr>
                              <a:latin typeface="Cambria Math" panose="02040503050406030204" pitchFamily="18" charset="0"/>
                            </a:rPr>
                            <m:t>,</m:t>
                          </m:r>
                          <m:r>
                            <a:rPr>
                              <a:latin typeface="Cambria Math" panose="02040503050406030204" pitchFamily="18" charset="0"/>
                            </a:rPr>
                            <m:t>𝑈</m:t>
                          </m:r>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m:t>
                              </m:r>
                              <m:r>
                                <a:rPr>
                                  <a:latin typeface="Cambria Math" panose="02040503050406030204" pitchFamily="18" charset="0"/>
                                </a:rPr>
                                <m:t>𝑈</m:t>
                              </m:r>
                            </m:num>
                            <m:den>
                              <m:r>
                                <a:rPr>
                                  <a:latin typeface="Cambria Math" panose="02040503050406030204" pitchFamily="18" charset="0"/>
                                </a:rPr>
                                <m:t>𝜕</m:t>
                              </m:r>
                              <m:r>
                                <a:rPr>
                                  <a:latin typeface="Cambria Math" panose="02040503050406030204" pitchFamily="18" charset="0"/>
                                </a:rPr>
                                <m:t>𝑡</m:t>
                              </m:r>
                            </m:den>
                          </m:f>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m:t>
                              </m:r>
                              <m:r>
                                <a:rPr>
                                  <a:latin typeface="Cambria Math" panose="02040503050406030204" pitchFamily="18" charset="0"/>
                                </a:rPr>
                                <m:t>𝑈</m:t>
                              </m:r>
                            </m:num>
                            <m:den>
                              <m:r>
                                <a:rPr>
                                  <a:latin typeface="Cambria Math" panose="02040503050406030204" pitchFamily="18" charset="0"/>
                                </a:rPr>
                                <m:t>𝜕</m:t>
                              </m:r>
                              <m:r>
                                <a:rPr>
                                  <a:latin typeface="Cambria Math" panose="02040503050406030204" pitchFamily="18" charset="0"/>
                                </a:rPr>
                                <m:t>𝑥</m:t>
                              </m:r>
                            </m:den>
                          </m:f>
                        </m:e>
                      </m:d>
                    </m:oMath>
                  </m:oMathPara>
                </a14:m>
                <a:endParaRPr/>
              </a:p>
            </p:txBody>
          </p:sp>
        </mc:Choice>
        <mc:Fallback xmlns:p15="http://schemas.microsoft.com/office/powerpoint/2012/main" xmlns:p14="http://schemas.microsoft.com/office/powerpoint/2010/main" xmlns=""/>
      </mc:AlternateContent>
      <p:sp>
        <p:nvSpPr>
          <p:cNvPr id="137" name="CustomShape 85"/>
          <p:cNvSpPr/>
          <p:nvPr/>
        </p:nvSpPr>
        <p:spPr>
          <a:xfrm>
            <a:off x="11357640" y="3636000"/>
            <a:ext cx="8865360" cy="36792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lstStyle/>
          <a:p>
            <a:r>
              <a:rPr lang="ru-RU" sz="2000" b="0" strike="noStrike" spc="-1" dirty="0">
                <a:solidFill>
                  <a:srgbClr val="000000"/>
                </a:solidFill>
                <a:uFill>
                  <a:solidFill>
                    <a:srgbClr val="FFFFFF"/>
                  </a:solidFill>
                </a:uFill>
                <a:latin typeface="Arial"/>
                <a:ea typeface="Arial"/>
              </a:rPr>
              <a:t>В общем виде уравнение движения сваи в грунте имеет вид</a:t>
            </a:r>
            <a:endParaRPr lang="ru-RU" sz="2000" b="0" strike="noStrike" spc="-1" dirty="0">
              <a:solidFill>
                <a:srgbClr val="000000"/>
              </a:solidFill>
              <a:uFill>
                <a:solidFill>
                  <a:srgbClr val="FFFFFF"/>
                </a:solidFill>
              </a:uFill>
              <a:latin typeface="Arial"/>
            </a:endParaRPr>
          </a:p>
        </p:txBody>
      </p:sp>
      <p:sp>
        <p:nvSpPr>
          <p:cNvPr id="138" name="CustomShape 86"/>
          <p:cNvSpPr/>
          <p:nvPr/>
        </p:nvSpPr>
        <p:spPr>
          <a:xfrm>
            <a:off x="11016000" y="4716000"/>
            <a:ext cx="9989280" cy="1282680"/>
          </a:xfrm>
          <a:prstGeom prst="rect">
            <a:avLst/>
          </a:prstGeom>
          <a:noFill/>
          <a:ln>
            <a:noFill/>
          </a:ln>
        </p:spPr>
        <p:style>
          <a:lnRef idx="0">
            <a:scrgbClr r="0" g="0" b="0"/>
          </a:lnRef>
          <a:fillRef idx="0">
            <a:scrgbClr r="0" g="0" b="0"/>
          </a:fillRef>
          <a:effectRef idx="0">
            <a:scrgbClr r="0" g="0" b="0"/>
          </a:effectRef>
          <a:fontRef idx="minor"/>
        </p:style>
        <p:txBody>
          <a:bodyPr lIns="62640" tIns="31320" rIns="62640" bIns="31320"/>
          <a:lstStyle/>
          <a:p>
            <a:pPr indent="361950" algn="just"/>
            <a:r>
              <a:rPr lang="ru-RU" sz="2000" b="0" strike="noStrike" spc="-1" dirty="0">
                <a:solidFill>
                  <a:srgbClr val="000000"/>
                </a:solidFill>
                <a:uFill>
                  <a:solidFill>
                    <a:srgbClr val="FFFFFF"/>
                  </a:solidFill>
                </a:uFill>
                <a:latin typeface="Arial"/>
                <a:ea typeface="Arial"/>
              </a:rPr>
              <a:t>Здесь </a:t>
            </a:r>
            <a:r>
              <a:rPr lang="ru-RU" sz="2000" b="0" i="1" strike="noStrike" spc="-1" dirty="0">
                <a:solidFill>
                  <a:srgbClr val="000000"/>
                </a:solidFill>
                <a:uFill>
                  <a:solidFill>
                    <a:srgbClr val="FFFFFF"/>
                  </a:solidFill>
                </a:uFill>
                <a:latin typeface="Arial"/>
                <a:ea typeface="Arial"/>
              </a:rPr>
              <a:t>F </a:t>
            </a:r>
            <a:r>
              <a:rPr lang="ru-RU" sz="2000" b="0" strike="noStrike" spc="-1" dirty="0">
                <a:solidFill>
                  <a:srgbClr val="000000"/>
                </a:solidFill>
                <a:uFill>
                  <a:solidFill>
                    <a:srgbClr val="FFFFFF"/>
                  </a:solidFill>
                </a:uFill>
                <a:latin typeface="Arial"/>
                <a:ea typeface="Arial"/>
              </a:rPr>
              <a:t>описывает взаимодействие сваи и боковой поверхности сваи и грунта. Для оценки НСС необходимо доопределить вид контакта, т. е. его реологическую модель, и его характеристики. Иными словами, для оценки НСС требуется сформулировать и решить обратную задачу.</a:t>
            </a:r>
            <a:endParaRPr lang="ru-RU" sz="2000" b="0" strike="noStrike" spc="-1" dirty="0">
              <a:solidFill>
                <a:srgbClr val="000000"/>
              </a:solidFill>
              <a:uFill>
                <a:solidFill>
                  <a:srgbClr val="FFFFFF"/>
                </a:solidFill>
              </a:uFill>
              <a:latin typeface="Arial"/>
            </a:endParaRPr>
          </a:p>
        </p:txBody>
      </p:sp>
      <p:pic>
        <p:nvPicPr>
          <p:cNvPr id="139" name="Рисунок 138"/>
          <p:cNvPicPr/>
          <p:nvPr/>
        </p:nvPicPr>
        <p:blipFill>
          <a:blip r:embed="rId10">
            <a:extLst>
              <a:ext uri="{28A0092B-C50C-407E-A947-70E740481C1C}">
                <a14:useLocalDpi xmlns:a14="http://schemas.microsoft.com/office/drawing/2010/main" val="0"/>
              </a:ext>
            </a:extLst>
          </a:blip>
          <a:srcRect/>
          <a:stretch>
            <a:fillRect/>
          </a:stretch>
        </p:blipFill>
        <p:spPr bwMode="auto">
          <a:xfrm>
            <a:off x="15534010" y="12140487"/>
            <a:ext cx="2237740" cy="2908300"/>
          </a:xfrm>
          <a:prstGeom prst="rect">
            <a:avLst/>
          </a:prstGeom>
          <a:noFill/>
        </p:spPr>
      </p:pic>
      <p:pic>
        <p:nvPicPr>
          <p:cNvPr id="140" name="Рисунок 139"/>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2669840" y="12116726"/>
            <a:ext cx="2781300" cy="2908800"/>
          </a:xfrm>
          <a:prstGeom prst="rect">
            <a:avLst/>
          </a:prstGeom>
          <a:noFill/>
        </p:spPr>
      </p:pic>
      <p:pic>
        <p:nvPicPr>
          <p:cNvPr id="141" name="Рисунок 140"/>
          <p:cNvPicPr>
            <a:picLocks noChangeAspect="1"/>
          </p:cNvPicPr>
          <p:nvPr/>
        </p:nvPicPr>
        <p:blipFill>
          <a:blip r:embed="rId12"/>
          <a:srcRect/>
          <a:stretch>
            <a:fillRect/>
          </a:stretch>
        </p:blipFill>
        <p:spPr>
          <a:xfrm>
            <a:off x="12186388" y="22386060"/>
            <a:ext cx="3437971" cy="2908800"/>
          </a:xfrm>
          <a:prstGeom prst="rect">
            <a:avLst/>
          </a:prstGeom>
          <a:noFill/>
          <a:ln>
            <a:noFill/>
            <a:prstDash/>
          </a:ln>
        </p:spPr>
      </p:pic>
      <p:pic>
        <p:nvPicPr>
          <p:cNvPr id="142" name="Рисунок 141"/>
          <p:cNvPicPr>
            <a:picLocks noChangeAspect="1"/>
          </p:cNvPicPr>
          <p:nvPr/>
        </p:nvPicPr>
        <p:blipFill>
          <a:blip r:embed="rId13"/>
          <a:srcRect/>
          <a:stretch>
            <a:fillRect/>
          </a:stretch>
        </p:blipFill>
        <p:spPr>
          <a:xfrm>
            <a:off x="15746910" y="22323540"/>
            <a:ext cx="3835070" cy="2908800"/>
          </a:xfrm>
          <a:prstGeom prst="rect">
            <a:avLst/>
          </a:prstGeom>
          <a:noFill/>
          <a:ln>
            <a:noFill/>
            <a:prstDash/>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4310</TotalTime>
  <Words>1225</Words>
  <Application>Microsoft Office PowerPoint</Application>
  <PresentationFormat>Произвольный</PresentationFormat>
  <Paragraphs>118</Paragraphs>
  <Slides>1</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vt:i4>
      </vt:variant>
    </vt:vector>
  </HeadingPairs>
  <TitlesOfParts>
    <vt:vector size="8" baseType="lpstr">
      <vt:lpstr>Arial</vt:lpstr>
      <vt:lpstr>Calibri</vt:lpstr>
      <vt:lpstr>Cambria Math</vt:lpstr>
      <vt:lpstr>DejaVu Sans</vt:lpstr>
      <vt:lpstr>StarSymbol</vt:lpstr>
      <vt:lpstr>Times New Roman</vt:lpstr>
      <vt:lpstr>Office Theme</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subject/>
  <dc:creator>lab12</dc:creator>
  <dc:description/>
  <cp:lastModifiedBy>user</cp:lastModifiedBy>
  <cp:revision>351</cp:revision>
  <dcterms:created xsi:type="dcterms:W3CDTF">2015-07-30T04:31:00Z</dcterms:created>
  <dcterms:modified xsi:type="dcterms:W3CDTF">2018-05-18T10:45:12Z</dcterms:modified>
  <dc:language>ru-RU</dc:language>
</cp:coreProperties>
</file>