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90910-8434-4CFD-9AD7-85E2605E6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FF381C-54C4-435A-A75E-E7D44CFA79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42E173-3C38-4D10-9009-15119A0B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39D5-F3EC-449B-BDDB-873241A25CFA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13FED6-BE4B-428B-B291-CFC72B2B0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E2C4E5-9293-40D6-B38D-80A3B0D68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CED5-9C6E-4890-A2F6-D8F6A170ED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806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4A9463-AAD1-431B-8803-D13B09436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BD9CE79-808D-4840-B616-2F0EE9F17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093B31-D1D1-4165-A0DA-EB5D072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39D5-F3EC-449B-BDDB-873241A25CFA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B03FD3-A269-4E4C-91C1-C372DD24E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F92558-D34F-4EDC-B02A-9EDF3F0A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CED5-9C6E-4890-A2F6-D8F6A170ED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57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483F7B6-A9CC-456C-A660-E7414DC29E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1CDD0CD-E3B7-44D3-BA03-6E390D555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413C17-06CC-44CA-9021-9F34EEF27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39D5-F3EC-449B-BDDB-873241A25CFA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884673-F2D3-4288-BD1A-3ED0A4E9B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DAE832-8444-42DC-9A01-7946C1E55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CED5-9C6E-4890-A2F6-D8F6A170ED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83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4DEFEA-9553-4F38-B91C-F191216AA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504225-ABBB-4080-82D9-6BF54CD38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DA17FD-AEE5-4EAB-B1CF-1F69F9A2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39D5-F3EC-449B-BDDB-873241A25CFA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C406F0-CD1D-4381-AF26-157576FC2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1F8E9D-5BD9-471E-92EF-572704852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CED5-9C6E-4890-A2F6-D8F6A170ED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636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9A767D-ECD9-4C90-A895-C8A34E4E8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73AE3B-D3CB-4EEB-867E-F899878F3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A1C0A9-A732-4A42-95D4-FB259F6CF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39D5-F3EC-449B-BDDB-873241A25CFA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7E7EDA-0C99-4BB3-B9FF-98BBE5C59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234E1D-5806-4795-8B52-DFEADBFF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CED5-9C6E-4890-A2F6-D8F6A170ED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AA487F-A69A-49BC-9352-48355C04F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820AFF-F5C9-4F14-A03B-3AE4B2EDCC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316F9C6-8967-4395-8635-D61023F28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24EE4B-EBED-4F8C-9742-A47975F02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39D5-F3EC-449B-BDDB-873241A25CFA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A56941-431B-4488-98A9-76ADBFA23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411A45-7F62-4BC2-8342-4123024EA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CED5-9C6E-4890-A2F6-D8F6A170ED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72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ACAEF0-248D-4A52-B3A6-B9A1AABA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EBBD06-66F3-46DA-923D-1292B0A92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48BC53B-24DD-413E-BCEF-CFEB08DC9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802C1B5-73D7-441B-962D-2B5DAE8337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452C6F4-0B74-4A19-BEF2-B83270B816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ECFC860-5D4E-4579-8C32-307E0800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39D5-F3EC-449B-BDDB-873241A25CFA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4E860A-D3B9-437A-AA96-3B02BEBF7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E42D6AE-EC7A-46FC-956B-D86A2EEF3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CED5-9C6E-4890-A2F6-D8F6A170ED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6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FDB3FE-4319-4434-A721-97FA188B8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4D1D3C8-993C-421C-BB76-90436A9C1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39D5-F3EC-449B-BDDB-873241A25CFA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DA9647-CB7B-489E-869F-93219BED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431BA85-4AF6-4883-AB48-E73DD62D4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CED5-9C6E-4890-A2F6-D8F6A170ED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25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6396AF5-0152-4388-8760-23A870E08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39D5-F3EC-449B-BDDB-873241A25CFA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9E7E021-39EB-420D-89EC-64E727BBE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6A27F0-6321-49CB-81AF-5BFC140EA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CED5-9C6E-4890-A2F6-D8F6A170ED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170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B75359-549B-4927-A952-7E3FED16F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70B154-DAA6-44DD-B26F-58A8F9078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F858F9-1A99-4AD3-9E65-EF92B0A26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487CADA-362F-443C-B64A-35C99B8FF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39D5-F3EC-449B-BDDB-873241A25CFA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607144-4AB2-4D3A-A684-D7EAAE509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9CE510-B127-4B80-ACE2-BAA3E3A9B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CED5-9C6E-4890-A2F6-D8F6A170ED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60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0B8E4-2667-4A2D-94FC-C07A89BD2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821528-1FF2-43E2-9F17-A2CE984816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CC8B0A2-DA26-4C3D-BA48-1E6134835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9FDF41-D9F4-4C4D-9BBB-88E37529E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39D5-F3EC-449B-BDDB-873241A25CFA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4A2BC1-7F7B-4F4C-AEBD-1593D32B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F58ABF-FF9C-462C-9167-F43CC88C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CED5-9C6E-4890-A2F6-D8F6A170ED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15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7B3C3A-8F86-420F-915E-029C05031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69D274-F608-4B78-ADD1-94E0D0D3F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32F9A9-AA10-41AD-AE22-F1E9CB18B8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339D5-F3EC-449B-BDDB-873241A25CFA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86233F-911C-444D-A4CE-F4C3A92C7A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305BFB-5F1A-48F7-A85C-A760A6C943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2CED5-9C6E-4890-A2F6-D8F6A170ED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21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058AD-0D29-40D9-8850-E1539DED80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Приближенный аналитический метод расчета напряженного состояния вблизи эллиптической полости, образованной в волокнистом композите, при конечных деформациях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840028D-E39F-46B1-83CD-85B6186A6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Зингерман К.М., Каплунов И.А.</a:t>
            </a:r>
          </a:p>
          <a:p>
            <a:r>
              <a:rPr lang="ru-RU" dirty="0"/>
              <a:t>Тверской государственный университет</a:t>
            </a:r>
          </a:p>
        </p:txBody>
      </p:sp>
    </p:spTree>
    <p:extLst>
      <p:ext uri="{BB962C8B-B14F-4D97-AF65-F5344CB8AC3E}">
        <p14:creationId xmlns:p14="http://schemas.microsoft.com/office/powerpoint/2010/main" val="3432406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AD6C58-DBCA-4A41-81C8-768556C19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расчетов (продолжение).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03F690C-2BB0-40EC-AC95-668EC92480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139" y="1825625"/>
            <a:ext cx="5498361" cy="413236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DD455F-B98F-4DBC-A8B5-195AD1E8DF43}"/>
              </a:ext>
            </a:extLst>
          </p:cNvPr>
          <p:cNvSpPr txBox="1"/>
          <p:nvPr/>
        </p:nvSpPr>
        <p:spPr>
          <a:xfrm>
            <a:off x="8826500" y="1968500"/>
            <a:ext cx="22479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Эпюра окружных напряжений на контуре включения</a:t>
            </a:r>
          </a:p>
          <a:p>
            <a:r>
              <a:rPr lang="ru-RU" dirty="0"/>
              <a:t>при </a:t>
            </a:r>
            <a:r>
              <a:rPr lang="en-US" dirty="0"/>
              <a:t>x/R=0.6, y/R=2</a:t>
            </a:r>
          </a:p>
          <a:p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 – </a:t>
            </a:r>
            <a:r>
              <a:rPr lang="ru-RU" dirty="0"/>
              <a:t>координаты центра отверстия,</a:t>
            </a:r>
          </a:p>
          <a:p>
            <a:r>
              <a:rPr lang="en-US" dirty="0"/>
              <a:t>R – </a:t>
            </a:r>
            <a:r>
              <a:rPr lang="ru-RU" dirty="0"/>
              <a:t>радиус включения)</a:t>
            </a:r>
          </a:p>
          <a:p>
            <a:r>
              <a:rPr lang="ru-RU" dirty="0"/>
              <a:t>Сплошная линия – линейное решение, пунктирная – нелинейное.</a:t>
            </a:r>
          </a:p>
        </p:txBody>
      </p:sp>
    </p:spTree>
    <p:extLst>
      <p:ext uri="{BB962C8B-B14F-4D97-AF65-F5344CB8AC3E}">
        <p14:creationId xmlns:p14="http://schemas.microsoft.com/office/powerpoint/2010/main" val="3527667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2AB986-7956-4B27-8318-2C70B3D0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BC4CE85-12A7-4A87-BDDF-365FFB3D1CA7}"/>
              </a:ext>
            </a:extLst>
          </p:cNvPr>
          <p:cNvSpPr/>
          <p:nvPr/>
        </p:nvSpPr>
        <p:spPr>
          <a:xfrm>
            <a:off x="1054100" y="1690688"/>
            <a:ext cx="9525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V.A. Levin, Int. J. Solids Struct.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35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2585—2600 (1998).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V.A. Levin,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Repeated superposition of large strains in elastic and viscoelastic bodies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Nauka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Moscow, 1999, in Russian), 224 p.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V.A. Levin,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Sov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Phys.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Dokl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33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296—298 (1988).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A.I. Lurie,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Non-linear Theory of Elasticity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(North-Holland, Amsterdam, 1990).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Signorini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Ann. di Mat.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Appl.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30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1–72 (1949).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N.I.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Muskhelishvili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Some Basic Problems of the Mathematical Theory of Elasticity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Noordhoff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Groningen, 1953).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K.M. Zingerman, V.A. Levin, J. Appl. Math. Mech.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73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710—721 (2009).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V.A. Levin, K.M. Zingerman,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Commun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Numer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Meth.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24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2240—2251 (2008).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349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F1AF31-4FA8-4130-87F4-9768DCEEF108}"/>
              </a:ext>
            </a:extLst>
          </p:cNvPr>
          <p:cNvSpPr txBox="1"/>
          <p:nvPr/>
        </p:nvSpPr>
        <p:spPr>
          <a:xfrm>
            <a:off x="3917950" y="2743200"/>
            <a:ext cx="4356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012568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350596-47AA-407B-BC3F-C9B67C8C6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 о задаче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D8EB6D-08A1-49CE-B6D4-8DE3B949C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Исследуется для случая конечных плоских статических деформаций напряженно-деформированное состояние вблизи эллиптической полости, образованной в волокнистом нелинейно-упругом композите, при конечных деформациях.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исследований – анализ влияния расположения полости (дефекта) относительно включения (волокна) и соотношения размеров полости и включения на концентрацию напряжений в вершинах эллиптической полости, анализ нелинейных эффектов.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расчетах не учитывается взаимовлияние волокон, но учитывается взаимодействие волокна с близкорасположенной полостью, образованной в теле после предварительного нагружения.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начальная деформация, так и дополнительная деформация, обусловленная образованием полости, считаются конечными.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задачи осуществляется на основе теории наложения больших деформаций </a:t>
            </a:r>
          </a:p>
        </p:txBody>
      </p:sp>
    </p:spTree>
    <p:extLst>
      <p:ext uri="{BB962C8B-B14F-4D97-AF65-F5344CB8AC3E}">
        <p14:creationId xmlns:p14="http://schemas.microsoft.com/office/powerpoint/2010/main" val="302430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6A01E7-ECF2-47BC-9819-E8A8413C8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Состояния упругого тела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056342-C5AE-4A2D-9571-E8E6F94AF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0 – начальное,</a:t>
            </a:r>
          </a:p>
          <a:p>
            <a:r>
              <a:rPr lang="ru-RU" dirty="0"/>
              <a:t>1 – промежуточное (после начальной деформации),</a:t>
            </a:r>
          </a:p>
          <a:p>
            <a:r>
              <a:rPr lang="ru-RU" dirty="0"/>
              <a:t>2 - конечное</a:t>
            </a:r>
          </a:p>
        </p:txBody>
      </p:sp>
    </p:spTree>
    <p:extLst>
      <p:ext uri="{BB962C8B-B14F-4D97-AF65-F5344CB8AC3E}">
        <p14:creationId xmlns:p14="http://schemas.microsoft.com/office/powerpoint/2010/main" val="2300563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D09AA3-4BAD-4137-ADA7-C8F6D0337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обозначения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99FF28-DE46-4590-A94F-C3FFDBD22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19" name="Объект 18">
            <a:extLst>
              <a:ext uri="{FF2B5EF4-FFF2-40B4-BE49-F238E27FC236}">
                <a16:creationId xmlns:a16="http://schemas.microsoft.com/office/drawing/2014/main" id="{B6E949CA-598F-4066-BE80-D816F866B6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998226"/>
              </p:ext>
            </p:extLst>
          </p:nvPr>
        </p:nvGraphicFramePr>
        <p:xfrm>
          <a:off x="995363" y="2070100"/>
          <a:ext cx="10347104" cy="391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Document" r:id="rId3" imgW="5092423" imgH="1921979" progId="Word.Document.12">
                  <p:embed/>
                </p:oleObj>
              </mc:Choice>
              <mc:Fallback>
                <p:oleObj name="Document" r:id="rId3" imgW="5092423" imgH="192197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5363" y="2070100"/>
                        <a:ext cx="10347104" cy="391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368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F3B3A3-8513-4816-A959-32A62899B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Математическая постановка задачи</a:t>
            </a:r>
          </a:p>
        </p:txBody>
      </p:sp>
      <p:pic>
        <p:nvPicPr>
          <p:cNvPr id="18" name="Объект 17">
            <a:extLst>
              <a:ext uri="{FF2B5EF4-FFF2-40B4-BE49-F238E27FC236}">
                <a16:creationId xmlns:a16="http://schemas.microsoft.com/office/drawing/2014/main" id="{74510AB9-5746-48CB-8921-56672A6027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265" y="1841500"/>
            <a:ext cx="13381158" cy="488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7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15AAD7-7D9E-4919-89FF-6D344A666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Математическая постановка задачи (продолжение)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8E5295B-247E-45B3-87CD-85AD3370B3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8935" y="1690688"/>
            <a:ext cx="11071363" cy="48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073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281539-ADC4-4B13-A05F-25DBA3E6B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Методы решения задачи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4F666FF-0D34-498D-9369-BD19874EFB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3568" y="1501766"/>
            <a:ext cx="11588432" cy="420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782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CBF2C1-C435-4A2F-8C4A-8154F5CC6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расчетов. Схема нагружения.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6409D0E-1A17-43E4-B49F-9E596DDC30B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401" y="1236662"/>
            <a:ext cx="5829300" cy="438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66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67D00D-8C38-417B-88EB-F1243B51B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расчетов (продолжение). </a:t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6E0BFB7-198A-421A-959B-7B47186C50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944" y="1253331"/>
            <a:ext cx="6267911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206D209-6057-4F14-90F6-33B2FE37CEED}"/>
              </a:ext>
            </a:extLst>
          </p:cNvPr>
          <p:cNvSpPr txBox="1"/>
          <p:nvPr/>
        </p:nvSpPr>
        <p:spPr>
          <a:xfrm>
            <a:off x="1663700" y="5194300"/>
            <a:ext cx="9207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Зависимости окружного напряжения в вершинах эллиптического отверстия (точках A и B) от абсциссы </a:t>
            </a:r>
            <a:r>
              <a:rPr lang="en-US" dirty="0"/>
              <a:t>x </a:t>
            </a:r>
            <a:r>
              <a:rPr lang="ru-RU" dirty="0"/>
              <a:t>центра отверстия</a:t>
            </a:r>
            <a:r>
              <a:rPr lang="ru-RU"/>
              <a:t>. Ордината </a:t>
            </a:r>
            <a:r>
              <a:rPr lang="ru-RU" dirty="0"/>
              <a:t>центра отверстия </a:t>
            </a:r>
            <a:r>
              <a:rPr lang="en-US" dirty="0"/>
              <a:t>y=2R (R – </a:t>
            </a:r>
            <a:r>
              <a:rPr lang="ru-RU" dirty="0"/>
              <a:t>радиус включения).</a:t>
            </a:r>
          </a:p>
          <a:p>
            <a:r>
              <a:rPr lang="ru-RU" dirty="0"/>
              <a:t>Полуоси эллипса: </a:t>
            </a:r>
            <a:r>
              <a:rPr lang="en-US" dirty="0"/>
              <a:t>a/R=0.8, b/R=0.2.</a:t>
            </a:r>
            <a:endParaRPr lang="ru-RU" dirty="0"/>
          </a:p>
          <a:p>
            <a:r>
              <a:rPr lang="ru-RU" dirty="0"/>
              <a:t>Линии, помеченные кружками, соответствуют решению, полученному с учетом нелинейных эффектов, а линии без кружков соответствуют линейному решению</a:t>
            </a:r>
          </a:p>
        </p:txBody>
      </p:sp>
    </p:spTree>
    <p:extLst>
      <p:ext uri="{BB962C8B-B14F-4D97-AF65-F5344CB8AC3E}">
        <p14:creationId xmlns:p14="http://schemas.microsoft.com/office/powerpoint/2010/main" val="29404045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475</Words>
  <Application>Microsoft Office PowerPoint</Application>
  <PresentationFormat>Широкоэкранный</PresentationFormat>
  <Paragraphs>38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Document</vt:lpstr>
      <vt:lpstr>Приближенный аналитический метод расчета напряженного состояния вблизи эллиптической полости, образованной в волокнистом композите, при конечных деформациях</vt:lpstr>
      <vt:lpstr>Общие сведения о задаче</vt:lpstr>
      <vt:lpstr>Состояния упругого тела</vt:lpstr>
      <vt:lpstr>Основные обозначения</vt:lpstr>
      <vt:lpstr>Математическая постановка задачи</vt:lpstr>
      <vt:lpstr>Математическая постановка задачи (продолжение)</vt:lpstr>
      <vt:lpstr>Методы решения задачи</vt:lpstr>
      <vt:lpstr>Результаты расчетов. Схема нагружения.</vt:lpstr>
      <vt:lpstr>Результаты расчетов (продолжение).  </vt:lpstr>
      <vt:lpstr>Результаты расчетов (продолжение).</vt:lpstr>
      <vt:lpstr>Литература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Приближенный аналитический метод расчета напряженного состояния вблизи эллиптической полости, образованной в волокнистом композите, при конечных деформациях</dc:title>
  <dc:creator>1</dc:creator>
  <cp:lastModifiedBy>1</cp:lastModifiedBy>
  <cp:revision>16</cp:revision>
  <dcterms:created xsi:type="dcterms:W3CDTF">2018-05-22T17:29:36Z</dcterms:created>
  <dcterms:modified xsi:type="dcterms:W3CDTF">2018-05-22T18:14:01Z</dcterms:modified>
</cp:coreProperties>
</file>