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8" r:id="rId2"/>
    <p:sldId id="265" r:id="rId3"/>
    <p:sldId id="266" r:id="rId4"/>
    <p:sldId id="267" r:id="rId5"/>
    <p:sldId id="268" r:id="rId6"/>
    <p:sldId id="269" r:id="rId7"/>
    <p:sldId id="270" r:id="rId8"/>
    <p:sldId id="271" r:id="rId9"/>
    <p:sldId id="272" r:id="rId10"/>
    <p:sldId id="273" r:id="rId11"/>
    <p:sldId id="274"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286" y="72"/>
      </p:cViewPr>
      <p:guideLst>
        <p:guide orient="horz" pos="890"/>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F8AC7-C442-4851-903A-935258DE5FA3}" type="datetimeFigureOut">
              <a:rPr lang="ru-RU" smtClean="0"/>
              <a:t>24.05.2018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BCDD4-4C6C-4575-B5E9-F20F6DBB81B0}" type="slidenum">
              <a:rPr lang="ru-RU" smtClean="0"/>
              <a:t>‹#›</a:t>
            </a:fld>
            <a:endParaRPr lang="ru-RU"/>
          </a:p>
        </p:txBody>
      </p:sp>
    </p:spTree>
    <p:extLst>
      <p:ext uri="{BB962C8B-B14F-4D97-AF65-F5344CB8AC3E}">
        <p14:creationId xmlns:p14="http://schemas.microsoft.com/office/powerpoint/2010/main" val="130921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44824"/>
            <a:ext cx="7772400" cy="1470025"/>
          </a:xfrm>
        </p:spPr>
        <p:txBody>
          <a:bodyPr/>
          <a:lstStyle>
            <a:lvl1pPr>
              <a:defRPr b="1">
                <a:solidFill>
                  <a:srgbClr val="861F41"/>
                </a:solidFill>
              </a:defRPr>
            </a:lvl1pPr>
          </a:lstStyle>
          <a:p>
            <a:r>
              <a:rPr lang="ru-RU"/>
              <a:t>Образец заголовка</a:t>
            </a:r>
          </a:p>
        </p:txBody>
      </p:sp>
      <p:sp>
        <p:nvSpPr>
          <p:cNvPr id="3" name="Подзаголовок 2"/>
          <p:cNvSpPr>
            <a:spLocks noGrp="1"/>
          </p:cNvSpPr>
          <p:nvPr>
            <p:ph type="subTitle" idx="1"/>
          </p:nvPr>
        </p:nvSpPr>
        <p:spPr>
          <a:xfrm>
            <a:off x="395536" y="3451238"/>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1BA77E8-1063-4A6A-8564-BDA223D0C9EB}" type="datetime1">
              <a:rPr lang="ru-RU" smtClean="0"/>
              <a:t>24.05.2018</a:t>
            </a:fld>
            <a:endParaRPr lang="ru-RU"/>
          </a:p>
        </p:txBody>
      </p:sp>
      <p:sp>
        <p:nvSpPr>
          <p:cNvPr id="5" name="Нижний колонтитул 4"/>
          <p:cNvSpPr>
            <a:spLocks noGrp="1"/>
          </p:cNvSpPr>
          <p:nvPr>
            <p:ph type="ftr" sz="quarter" idx="11"/>
          </p:nvPr>
        </p:nvSpPr>
        <p:spPr/>
        <p:txBody>
          <a:bodyPr/>
          <a:lstStyle/>
          <a:p>
            <a:r>
              <a:rPr lang="ru-RU"/>
              <a:t>МНТ-2017 Томск 25-27 октября 2017</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12D97B-7EA3-4C65-A580-ADBDE671D021}" type="datetime1">
              <a:rPr lang="ru-RU" smtClean="0"/>
              <a:t>24.05.2018</a:t>
            </a:fld>
            <a:endParaRPr lang="ru-RU"/>
          </a:p>
        </p:txBody>
      </p:sp>
      <p:sp>
        <p:nvSpPr>
          <p:cNvPr id="5" name="Нижний колонтитул 4"/>
          <p:cNvSpPr>
            <a:spLocks noGrp="1"/>
          </p:cNvSpPr>
          <p:nvPr>
            <p:ph type="ftr" sz="quarter" idx="11"/>
          </p:nvPr>
        </p:nvSpPr>
        <p:spPr/>
        <p:txBody>
          <a:bodyPr/>
          <a:lstStyle/>
          <a:p>
            <a:r>
              <a:rPr lang="ru-RU"/>
              <a:t>МНТ-2017 Томск 25-27 октября 2017</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6BEFF0-9009-4AE7-8001-8111AEE40137}" type="datetime1">
              <a:rPr lang="ru-RU" smtClean="0"/>
              <a:t>24.05.2018</a:t>
            </a:fld>
            <a:endParaRPr lang="ru-RU"/>
          </a:p>
        </p:txBody>
      </p:sp>
      <p:sp>
        <p:nvSpPr>
          <p:cNvPr id="5" name="Нижний колонтитул 4"/>
          <p:cNvSpPr>
            <a:spLocks noGrp="1"/>
          </p:cNvSpPr>
          <p:nvPr>
            <p:ph type="ftr" sz="quarter" idx="11"/>
          </p:nvPr>
        </p:nvSpPr>
        <p:spPr/>
        <p:txBody>
          <a:bodyPr/>
          <a:lstStyle/>
          <a:p>
            <a:r>
              <a:rPr lang="ru-RU"/>
              <a:t>МНТ-2017 Томск 25-27 октября 2017</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2567A2-538E-4B10-B133-4DD0453841E6}" type="datetime1">
              <a:rPr lang="ru-RU" smtClean="0"/>
              <a:t>24.05.2018</a:t>
            </a:fld>
            <a:endParaRPr lang="ru-RU"/>
          </a:p>
        </p:txBody>
      </p:sp>
      <p:sp>
        <p:nvSpPr>
          <p:cNvPr id="5" name="Нижний колонтитул 4"/>
          <p:cNvSpPr>
            <a:spLocks noGrp="1"/>
          </p:cNvSpPr>
          <p:nvPr>
            <p:ph type="ftr" sz="quarter" idx="11"/>
          </p:nvPr>
        </p:nvSpPr>
        <p:spPr/>
        <p:txBody>
          <a:bodyPr/>
          <a:lstStyle/>
          <a:p>
            <a:r>
              <a:rPr lang="ru-RU"/>
              <a:t>МНТ-2017 Томск 25-27 октября 2017</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861F41"/>
                </a:solidFill>
              </a:defRPr>
            </a:lvl1pPr>
          </a:lstStyle>
          <a:p>
            <a:r>
              <a:rPr lang="ru-RU" dirty="0"/>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DEA663C-8DAE-4FFE-83F8-8848BFF27F86}" type="datetime1">
              <a:rPr lang="ru-RU" smtClean="0"/>
              <a:t>24.05.2018</a:t>
            </a:fld>
            <a:endParaRPr lang="ru-RU"/>
          </a:p>
        </p:txBody>
      </p:sp>
      <p:sp>
        <p:nvSpPr>
          <p:cNvPr id="5" name="Нижний колонтитул 4"/>
          <p:cNvSpPr>
            <a:spLocks noGrp="1"/>
          </p:cNvSpPr>
          <p:nvPr>
            <p:ph type="ftr" sz="quarter" idx="11"/>
          </p:nvPr>
        </p:nvSpPr>
        <p:spPr/>
        <p:txBody>
          <a:bodyPr/>
          <a:lstStyle/>
          <a:p>
            <a:r>
              <a:rPr lang="ru-RU"/>
              <a:t>МНТ-2017 Томск 25-27 октября 2017</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6695A4-6734-42D2-BBD6-2107BBB4B6C5}" type="datetime1">
              <a:rPr lang="ru-RU" smtClean="0"/>
              <a:t>24.05.2018</a:t>
            </a:fld>
            <a:endParaRPr lang="ru-RU"/>
          </a:p>
        </p:txBody>
      </p:sp>
      <p:sp>
        <p:nvSpPr>
          <p:cNvPr id="6" name="Нижний колонтитул 5"/>
          <p:cNvSpPr>
            <a:spLocks noGrp="1"/>
          </p:cNvSpPr>
          <p:nvPr>
            <p:ph type="ftr" sz="quarter" idx="11"/>
          </p:nvPr>
        </p:nvSpPr>
        <p:spPr/>
        <p:txBody>
          <a:bodyPr/>
          <a:lstStyle/>
          <a:p>
            <a:r>
              <a:rPr lang="ru-RU"/>
              <a:t>МНТ-2017 Томск 25-27 октября 2017</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2553875-1791-4BF8-B668-3DB07E71629B}" type="datetime1">
              <a:rPr lang="ru-RU" smtClean="0"/>
              <a:t>24.05.2018</a:t>
            </a:fld>
            <a:endParaRPr lang="ru-RU"/>
          </a:p>
        </p:txBody>
      </p:sp>
      <p:sp>
        <p:nvSpPr>
          <p:cNvPr id="8" name="Нижний колонтитул 7"/>
          <p:cNvSpPr>
            <a:spLocks noGrp="1"/>
          </p:cNvSpPr>
          <p:nvPr>
            <p:ph type="ftr" sz="quarter" idx="11"/>
          </p:nvPr>
        </p:nvSpPr>
        <p:spPr/>
        <p:txBody>
          <a:bodyPr/>
          <a:lstStyle/>
          <a:p>
            <a:r>
              <a:rPr lang="ru-RU"/>
              <a:t>МНТ-2017 Томск 25-27 октября 2017</a:t>
            </a:r>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EF8620B-A087-41EA-B0B0-2F5F3799B475}" type="datetime1">
              <a:rPr lang="ru-RU" smtClean="0"/>
              <a:t>24.05.2018</a:t>
            </a:fld>
            <a:endParaRPr lang="ru-RU"/>
          </a:p>
        </p:txBody>
      </p:sp>
      <p:sp>
        <p:nvSpPr>
          <p:cNvPr id="4" name="Нижний колонтитул 3"/>
          <p:cNvSpPr>
            <a:spLocks noGrp="1"/>
          </p:cNvSpPr>
          <p:nvPr>
            <p:ph type="ftr" sz="quarter" idx="11"/>
          </p:nvPr>
        </p:nvSpPr>
        <p:spPr/>
        <p:txBody>
          <a:bodyPr/>
          <a:lstStyle/>
          <a:p>
            <a:r>
              <a:rPr lang="ru-RU"/>
              <a:t>МНТ-2017 Томск 25-27 октября 2017</a:t>
            </a:r>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3140D1-4E32-467B-8574-5DC65C7D945F}" type="datetime1">
              <a:rPr lang="ru-RU" smtClean="0"/>
              <a:t>24.05.2018</a:t>
            </a:fld>
            <a:endParaRPr lang="ru-RU"/>
          </a:p>
        </p:txBody>
      </p:sp>
      <p:sp>
        <p:nvSpPr>
          <p:cNvPr id="3" name="Нижний колонтитул 2"/>
          <p:cNvSpPr>
            <a:spLocks noGrp="1"/>
          </p:cNvSpPr>
          <p:nvPr>
            <p:ph type="ftr" sz="quarter" idx="11"/>
          </p:nvPr>
        </p:nvSpPr>
        <p:spPr/>
        <p:txBody>
          <a:bodyPr/>
          <a:lstStyle/>
          <a:p>
            <a:r>
              <a:rPr lang="ru-RU"/>
              <a:t>МНТ-2017 Томск 25-27 октября 2017</a:t>
            </a:r>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35B678D-74F5-46E2-81EE-A869C67649D8}" type="datetime1">
              <a:rPr lang="ru-RU" smtClean="0"/>
              <a:t>24.05.2018</a:t>
            </a:fld>
            <a:endParaRPr lang="ru-RU"/>
          </a:p>
        </p:txBody>
      </p:sp>
      <p:sp>
        <p:nvSpPr>
          <p:cNvPr id="6" name="Нижний колонтитул 5"/>
          <p:cNvSpPr>
            <a:spLocks noGrp="1"/>
          </p:cNvSpPr>
          <p:nvPr>
            <p:ph type="ftr" sz="quarter" idx="11"/>
          </p:nvPr>
        </p:nvSpPr>
        <p:spPr/>
        <p:txBody>
          <a:bodyPr/>
          <a:lstStyle/>
          <a:p>
            <a:r>
              <a:rPr lang="ru-RU"/>
              <a:t>МНТ-2017 Томск 25-27 октября 2017</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373216"/>
            <a:ext cx="7999319" cy="566738"/>
          </a:xfrm>
          <a:solidFill>
            <a:schemeClr val="bg1">
              <a:lumMod val="95000"/>
              <a:alpha val="80000"/>
            </a:schemeClr>
          </a:solidFill>
        </p:spPr>
        <p:txBody>
          <a:bodyPr anchor="b"/>
          <a:lstStyle>
            <a:lvl1pPr algn="r">
              <a:defRPr sz="2000" b="1"/>
            </a:lvl1pPr>
          </a:lstStyle>
          <a:p>
            <a:r>
              <a:rPr lang="ru-RU"/>
              <a:t>Образец заголовка</a:t>
            </a:r>
          </a:p>
        </p:txBody>
      </p:sp>
      <p:sp>
        <p:nvSpPr>
          <p:cNvPr id="3" name="Рисунок 2"/>
          <p:cNvSpPr>
            <a:spLocks noGrp="1"/>
          </p:cNvSpPr>
          <p:nvPr>
            <p:ph type="pic" idx="1"/>
          </p:nvPr>
        </p:nvSpPr>
        <p:spPr>
          <a:xfrm>
            <a:off x="468312" y="260648"/>
            <a:ext cx="7488064" cy="5832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5" name="Дата 4"/>
          <p:cNvSpPr>
            <a:spLocks noGrp="1"/>
          </p:cNvSpPr>
          <p:nvPr>
            <p:ph type="dt" sz="half" idx="10"/>
          </p:nvPr>
        </p:nvSpPr>
        <p:spPr/>
        <p:txBody>
          <a:bodyPr/>
          <a:lstStyle/>
          <a:p>
            <a:fld id="{89705362-7273-419B-9FEE-52128D4F2AE4}" type="datetime1">
              <a:rPr lang="ru-RU" smtClean="0"/>
              <a:t>24.05.2018</a:t>
            </a:fld>
            <a:endParaRPr lang="ru-RU"/>
          </a:p>
        </p:txBody>
      </p:sp>
      <p:sp>
        <p:nvSpPr>
          <p:cNvPr id="6" name="Нижний колонтитул 5"/>
          <p:cNvSpPr>
            <a:spLocks noGrp="1"/>
          </p:cNvSpPr>
          <p:nvPr>
            <p:ph type="ftr" sz="quarter" idx="11"/>
          </p:nvPr>
        </p:nvSpPr>
        <p:spPr/>
        <p:txBody>
          <a:bodyPr/>
          <a:lstStyle/>
          <a:p>
            <a:r>
              <a:rPr lang="ru-RU"/>
              <a:t>МНТ-2017 Томск 25-27 октября 2017</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userDrawn="1"/>
        </p:nvSpPr>
        <p:spPr>
          <a:xfrm>
            <a:off x="0" y="6192688"/>
            <a:ext cx="9144000" cy="692696"/>
          </a:xfrm>
          <a:prstGeom prst="rect">
            <a:avLst/>
          </a:pr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solidFill>
                <a:schemeClr val="bg1"/>
              </a:solidFill>
            </a:endParaRPr>
          </a:p>
        </p:txBody>
      </p:sp>
      <p:sp>
        <p:nvSpPr>
          <p:cNvPr id="2" name="Заголовок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bg1"/>
                </a:solidFill>
              </a:defRPr>
            </a:lvl1pPr>
          </a:lstStyle>
          <a:p>
            <a:fld id="{A08E289F-88B8-4BB9-A1AC-A4DDA4F351FE}" type="datetime1">
              <a:rPr lang="ru-RU" b="1" smtClean="0">
                <a:latin typeface="Eurostile"/>
              </a:rPr>
              <a:t>24.05.2018</a:t>
            </a:fld>
            <a:endParaRPr lang="en-US" b="1" dirty="0">
              <a:latin typeface="Eurostile"/>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bg1"/>
                </a:solidFill>
              </a:defRPr>
            </a:lvl1pPr>
          </a:lstStyle>
          <a:p>
            <a:r>
              <a:rPr lang="ru-RU">
                <a:latin typeface="Eurostile"/>
              </a:rPr>
              <a:t>МНТ-2017 Томск 25-27 октября 2017</a:t>
            </a:r>
            <a:endParaRPr lang="ru-RU" dirty="0">
              <a:latin typeface="Eurostile"/>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bg1"/>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792"/>
            <a:ext cx="7772400" cy="1758057"/>
          </a:xfrm>
        </p:spPr>
        <p:txBody>
          <a:bodyPr>
            <a:noAutofit/>
          </a:bodyPr>
          <a:lstStyle/>
          <a:p>
            <a:pPr algn="ctr"/>
            <a:r>
              <a:rPr lang="ru-RU" sz="2800" dirty="0">
                <a:latin typeface="Eurostile"/>
              </a:rPr>
              <a:t>ИССЛЕДОВАНИЕ ПЕРЕХОДОВ СТАЛЬ-ДИЭЛЕКТРИК С ИСПОЛЬЗОВАНИЕМ СВЕРХМИНИАТЮРНОГО ВИХРЕТОКОВОГО ПРЕОБРАЗОВАТЕЛЯ</a:t>
            </a:r>
            <a:endParaRPr lang="ru-RU" sz="2800" dirty="0"/>
          </a:p>
        </p:txBody>
      </p:sp>
      <p:sp>
        <p:nvSpPr>
          <p:cNvPr id="3" name="Подзаголовок 2"/>
          <p:cNvSpPr>
            <a:spLocks noGrp="1"/>
          </p:cNvSpPr>
          <p:nvPr>
            <p:ph type="subTitle" idx="1"/>
          </p:nvPr>
        </p:nvSpPr>
        <p:spPr>
          <a:xfrm>
            <a:off x="395536" y="3451238"/>
            <a:ext cx="6400800" cy="2570050"/>
          </a:xfrm>
        </p:spPr>
        <p:txBody>
          <a:bodyPr>
            <a:normAutofit fontScale="77500" lnSpcReduction="20000"/>
          </a:bodyPr>
          <a:lstStyle/>
          <a:p>
            <a:r>
              <a:rPr lang="ru-RU" dirty="0"/>
              <a:t>Маликов Владимир Николаевич</a:t>
            </a:r>
            <a:r>
              <a:rPr lang="en-US" dirty="0"/>
              <a:t>, </a:t>
            </a:r>
            <a:r>
              <a:rPr lang="ru-RU" dirty="0"/>
              <a:t>аспирант</a:t>
            </a:r>
          </a:p>
          <a:p>
            <a:r>
              <a:rPr lang="ru-RU" dirty="0"/>
              <a:t>Муравлёв Константин Анатольевич, студент</a:t>
            </a:r>
          </a:p>
          <a:p>
            <a:endParaRPr lang="ru-RU" dirty="0"/>
          </a:p>
          <a:p>
            <a:endParaRPr lang="ru-RU" dirty="0"/>
          </a:p>
          <a:p>
            <a:r>
              <a:rPr lang="ru-RU" dirty="0"/>
              <a:t>Научный руководитель: Дмитриев Сергей Федорович</a:t>
            </a:r>
          </a:p>
          <a:p>
            <a:r>
              <a:rPr lang="ru-RU" dirty="0"/>
              <a:t>Кандидат технических наук, доцент</a:t>
            </a:r>
          </a:p>
          <a:p>
            <a:r>
              <a:rPr lang="ru-RU" dirty="0"/>
              <a:t>Алтайский государственный университет</a:t>
            </a:r>
          </a:p>
          <a:p>
            <a:r>
              <a:rPr lang="ru-RU" dirty="0" err="1"/>
              <a:t>Email</a:t>
            </a:r>
            <a:r>
              <a:rPr lang="ru-RU" dirty="0"/>
              <a:t>: </a:t>
            </a:r>
            <a:r>
              <a:rPr lang="en-US" dirty="0"/>
              <a:t>osys11@gmail.com</a:t>
            </a:r>
            <a:endParaRPr lang="ru-RU" dirty="0"/>
          </a:p>
          <a:p>
            <a:r>
              <a:rPr lang="ru-RU" dirty="0"/>
              <a:t>Тел.: </a:t>
            </a:r>
            <a:r>
              <a:rPr lang="en-US" dirty="0"/>
              <a:t>8-983-172-5918</a:t>
            </a:r>
            <a:endParaRPr lang="ru-RU" dirty="0"/>
          </a:p>
        </p:txBody>
      </p:sp>
      <p:pic>
        <p:nvPicPr>
          <p:cNvPr id="7" name="Рисунок 6"/>
          <p:cNvPicPr>
            <a:picLocks noChangeAspect="1"/>
          </p:cNvPicPr>
          <p:nvPr/>
        </p:nvPicPr>
        <p:blipFill>
          <a:blip r:embed="rId2"/>
          <a:stretch>
            <a:fillRect/>
          </a:stretch>
        </p:blipFill>
        <p:spPr>
          <a:xfrm>
            <a:off x="394724" y="141878"/>
            <a:ext cx="1208182" cy="1346720"/>
          </a:xfrm>
          <a:prstGeom prst="rect">
            <a:avLst/>
          </a:prstGeom>
        </p:spPr>
      </p:pic>
    </p:spTree>
    <p:extLst>
      <p:ext uri="{BB962C8B-B14F-4D97-AF65-F5344CB8AC3E}">
        <p14:creationId xmlns:p14="http://schemas.microsoft.com/office/powerpoint/2010/main" val="46569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70119BB-A01E-475A-A952-824E4303544F}"/>
              </a:ext>
            </a:extLst>
          </p:cNvPr>
          <p:cNvPicPr>
            <a:picLocks noChangeAspect="1"/>
          </p:cNvPicPr>
          <p:nvPr/>
        </p:nvPicPr>
        <p:blipFill>
          <a:blip r:embed="rId2"/>
          <a:stretch>
            <a:fillRect/>
          </a:stretch>
        </p:blipFill>
        <p:spPr>
          <a:xfrm>
            <a:off x="152929" y="1598418"/>
            <a:ext cx="4343228" cy="3287495"/>
          </a:xfrm>
          <a:prstGeom prst="rect">
            <a:avLst/>
          </a:prstGeom>
        </p:spPr>
      </p:pic>
      <p:pic>
        <p:nvPicPr>
          <p:cNvPr id="6" name="Рисунок 5">
            <a:extLst>
              <a:ext uri="{FF2B5EF4-FFF2-40B4-BE49-F238E27FC236}">
                <a16:creationId xmlns:a16="http://schemas.microsoft.com/office/drawing/2014/main" id="{8BAD38BD-3BE9-47F5-9D0B-BD3445D5FB19}"/>
              </a:ext>
            </a:extLst>
          </p:cNvPr>
          <p:cNvPicPr>
            <a:picLocks noChangeAspect="1"/>
          </p:cNvPicPr>
          <p:nvPr/>
        </p:nvPicPr>
        <p:blipFill>
          <a:blip r:embed="rId3"/>
          <a:stretch>
            <a:fillRect/>
          </a:stretch>
        </p:blipFill>
        <p:spPr>
          <a:xfrm>
            <a:off x="4503750" y="1485563"/>
            <a:ext cx="4481589" cy="3410373"/>
          </a:xfrm>
          <a:prstGeom prst="rect">
            <a:avLst/>
          </a:prstGeom>
        </p:spPr>
      </p:pic>
      <p:sp>
        <p:nvSpPr>
          <p:cNvPr id="7" name="TextBox 6">
            <a:extLst>
              <a:ext uri="{FF2B5EF4-FFF2-40B4-BE49-F238E27FC236}">
                <a16:creationId xmlns:a16="http://schemas.microsoft.com/office/drawing/2014/main" id="{3660300C-1CD9-43C0-9982-313EA8F1A17F}"/>
              </a:ext>
            </a:extLst>
          </p:cNvPr>
          <p:cNvSpPr txBox="1">
            <a:spLocks noChangeArrowheads="1"/>
          </p:cNvSpPr>
          <p:nvPr/>
        </p:nvSpPr>
        <p:spPr bwMode="auto">
          <a:xfrm>
            <a:off x="907666" y="1231670"/>
            <a:ext cx="3098092"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spcBef>
                <a:spcPct val="0"/>
              </a:spcBef>
              <a:buClrTx/>
              <a:buSzTx/>
              <a:buFontTx/>
              <a:buNone/>
              <a:defRPr sz="2300">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3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1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1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9pPr>
          </a:lstStyle>
          <a:p>
            <a:r>
              <a:rPr lang="ru-RU" altLang="ru-RU" sz="1725" dirty="0"/>
              <a:t>Непрерывное сканирование</a:t>
            </a:r>
          </a:p>
        </p:txBody>
      </p:sp>
      <p:sp>
        <p:nvSpPr>
          <p:cNvPr id="8" name="TextBox 7">
            <a:extLst>
              <a:ext uri="{FF2B5EF4-FFF2-40B4-BE49-F238E27FC236}">
                <a16:creationId xmlns:a16="http://schemas.microsoft.com/office/drawing/2014/main" id="{BE5D1C72-4DA3-4E1A-AEC5-DAC18F35C7C7}"/>
              </a:ext>
            </a:extLst>
          </p:cNvPr>
          <p:cNvSpPr txBox="1">
            <a:spLocks noChangeArrowheads="1"/>
          </p:cNvSpPr>
          <p:nvPr/>
        </p:nvSpPr>
        <p:spPr bwMode="auto">
          <a:xfrm>
            <a:off x="5415465" y="1221647"/>
            <a:ext cx="2867901"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spcBef>
                <a:spcPct val="0"/>
              </a:spcBef>
              <a:buClrTx/>
              <a:buSzTx/>
              <a:buFontTx/>
              <a:buNone/>
              <a:defRPr sz="2300">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3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1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1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9pPr>
          </a:lstStyle>
          <a:p>
            <a:r>
              <a:rPr lang="ru-RU" altLang="ru-RU" sz="1725" dirty="0"/>
              <a:t>Дискретное сканирование</a:t>
            </a:r>
          </a:p>
        </p:txBody>
      </p:sp>
      <p:sp>
        <p:nvSpPr>
          <p:cNvPr id="9" name="Прямоугольник 8">
            <a:extLst>
              <a:ext uri="{FF2B5EF4-FFF2-40B4-BE49-F238E27FC236}">
                <a16:creationId xmlns:a16="http://schemas.microsoft.com/office/drawing/2014/main" id="{F759EF09-B4B4-4A26-9E76-A064424E73C5}"/>
              </a:ext>
            </a:extLst>
          </p:cNvPr>
          <p:cNvSpPr/>
          <p:nvPr/>
        </p:nvSpPr>
        <p:spPr>
          <a:xfrm>
            <a:off x="99753" y="4964247"/>
            <a:ext cx="3977640" cy="715581"/>
          </a:xfrm>
          <a:prstGeom prst="rect">
            <a:avLst/>
          </a:prstGeom>
        </p:spPr>
        <p:txBody>
          <a:bodyPr wrap="square">
            <a:spAutoFit/>
          </a:bodyPr>
          <a:lstStyle/>
          <a:p>
            <a:pPr algn="just"/>
            <a:r>
              <a:rPr lang="ru-RU" sz="1350" dirty="0"/>
              <a:t>В области диэлектрика вносимое напряжение резко падает от значения 6000 мВ до значения 2000 мВ и далее плавно стремится к нулю.</a:t>
            </a:r>
          </a:p>
        </p:txBody>
      </p:sp>
      <p:sp>
        <p:nvSpPr>
          <p:cNvPr id="10" name="Прямоугольник 9">
            <a:extLst>
              <a:ext uri="{FF2B5EF4-FFF2-40B4-BE49-F238E27FC236}">
                <a16:creationId xmlns:a16="http://schemas.microsoft.com/office/drawing/2014/main" id="{7D2F4B83-8DAE-4033-A511-05365CFB3E67}"/>
              </a:ext>
            </a:extLst>
          </p:cNvPr>
          <p:cNvSpPr/>
          <p:nvPr/>
        </p:nvSpPr>
        <p:spPr>
          <a:xfrm>
            <a:off x="4638501" y="4964246"/>
            <a:ext cx="4437763" cy="923330"/>
          </a:xfrm>
          <a:prstGeom prst="rect">
            <a:avLst/>
          </a:prstGeom>
        </p:spPr>
        <p:txBody>
          <a:bodyPr wrap="square">
            <a:spAutoFit/>
          </a:bodyPr>
          <a:lstStyle/>
          <a:p>
            <a:pPr algn="just"/>
            <a:r>
              <a:rPr lang="ru-RU" sz="1350" dirty="0"/>
              <a:t>Область 1(переход сталь-диэлектрик) – амплитуда убывает по квадратичному закону до 50 мВ.</a:t>
            </a:r>
          </a:p>
          <a:p>
            <a:pPr algn="just"/>
            <a:r>
              <a:rPr lang="ru-RU" sz="1350" dirty="0"/>
              <a:t>Область 2(переход диэлектрик-сталь) – амплитуда возрастает по экспоненциальному закону</a:t>
            </a:r>
          </a:p>
        </p:txBody>
      </p:sp>
      <p:sp>
        <p:nvSpPr>
          <p:cNvPr id="11" name="Номер слайда 10">
            <a:extLst>
              <a:ext uri="{FF2B5EF4-FFF2-40B4-BE49-F238E27FC236}">
                <a16:creationId xmlns:a16="http://schemas.microsoft.com/office/drawing/2014/main" id="{07CECC09-9E7C-4264-B373-7D2FE1F3D84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2"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
        <p:nvSpPr>
          <p:cNvPr id="14" name="Заголовок 10">
            <a:extLst>
              <a:ext uri="{FF2B5EF4-FFF2-40B4-BE49-F238E27FC236}">
                <a16:creationId xmlns:a16="http://schemas.microsoft.com/office/drawing/2014/main" id="{E2F17083-9D19-4D03-8D8A-577414D8224B}"/>
              </a:ext>
            </a:extLst>
          </p:cNvPr>
          <p:cNvSpPr txBox="1">
            <a:spLocks/>
          </p:cNvSpPr>
          <p:nvPr/>
        </p:nvSpPr>
        <p:spPr>
          <a:xfrm>
            <a:off x="196592" y="374004"/>
            <a:ext cx="8877992" cy="66675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altLang="ru-RU" sz="2100" b="1" dirty="0">
                <a:solidFill>
                  <a:schemeClr val="tx1"/>
                </a:solidFill>
              </a:rPr>
              <a:t>Результаты исследования переходов сталь-диэлектрик(10</a:t>
            </a:r>
            <a:r>
              <a:rPr lang="en-US" altLang="ru-RU" sz="2100" b="1" dirty="0">
                <a:solidFill>
                  <a:schemeClr val="tx1"/>
                </a:solidFill>
              </a:rPr>
              <a:t>00 </a:t>
            </a:r>
            <a:r>
              <a:rPr lang="ru-RU" altLang="ru-RU" sz="2100" b="1" dirty="0">
                <a:solidFill>
                  <a:schemeClr val="tx1"/>
                </a:solidFill>
              </a:rPr>
              <a:t>Гц)</a:t>
            </a:r>
          </a:p>
        </p:txBody>
      </p:sp>
    </p:spTree>
    <p:extLst>
      <p:ext uri="{BB962C8B-B14F-4D97-AF65-F5344CB8AC3E}">
        <p14:creationId xmlns:p14="http://schemas.microsoft.com/office/powerpoint/2010/main" val="122311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0">
            <a:extLst>
              <a:ext uri="{FF2B5EF4-FFF2-40B4-BE49-F238E27FC236}">
                <a16:creationId xmlns:a16="http://schemas.microsoft.com/office/drawing/2014/main" id="{DB170CD4-E646-4EB7-B226-155FB6FF4C68}"/>
              </a:ext>
            </a:extLst>
          </p:cNvPr>
          <p:cNvSpPr txBox="1">
            <a:spLocks/>
          </p:cNvSpPr>
          <p:nvPr/>
        </p:nvSpPr>
        <p:spPr>
          <a:xfrm>
            <a:off x="196592" y="374004"/>
            <a:ext cx="8877992" cy="66675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altLang="ru-RU" sz="2100" b="1" dirty="0">
                <a:solidFill>
                  <a:schemeClr val="tx1"/>
                </a:solidFill>
              </a:rPr>
              <a:t>Результаты исследования переходов сталь-диэлектрик(10 000 Гц)</a:t>
            </a:r>
          </a:p>
        </p:txBody>
      </p:sp>
      <p:sp>
        <p:nvSpPr>
          <p:cNvPr id="7" name="TextBox 6">
            <a:extLst>
              <a:ext uri="{FF2B5EF4-FFF2-40B4-BE49-F238E27FC236}">
                <a16:creationId xmlns:a16="http://schemas.microsoft.com/office/drawing/2014/main" id="{3660300C-1CD9-43C0-9982-313EA8F1A17F}"/>
              </a:ext>
            </a:extLst>
          </p:cNvPr>
          <p:cNvSpPr txBox="1">
            <a:spLocks noChangeArrowheads="1"/>
          </p:cNvSpPr>
          <p:nvPr/>
        </p:nvSpPr>
        <p:spPr bwMode="auto">
          <a:xfrm>
            <a:off x="907666" y="1231670"/>
            <a:ext cx="3098092"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spcBef>
                <a:spcPct val="0"/>
              </a:spcBef>
              <a:buClrTx/>
              <a:buSzTx/>
              <a:buFontTx/>
              <a:buNone/>
              <a:defRPr sz="2300">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3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1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1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9pPr>
          </a:lstStyle>
          <a:p>
            <a:r>
              <a:rPr lang="ru-RU" altLang="ru-RU" sz="1725" dirty="0"/>
              <a:t>Непрерывное сканирование</a:t>
            </a:r>
          </a:p>
        </p:txBody>
      </p:sp>
      <p:sp>
        <p:nvSpPr>
          <p:cNvPr id="8" name="TextBox 7">
            <a:extLst>
              <a:ext uri="{FF2B5EF4-FFF2-40B4-BE49-F238E27FC236}">
                <a16:creationId xmlns:a16="http://schemas.microsoft.com/office/drawing/2014/main" id="{BE5D1C72-4DA3-4E1A-AEC5-DAC18F35C7C7}"/>
              </a:ext>
            </a:extLst>
          </p:cNvPr>
          <p:cNvSpPr txBox="1">
            <a:spLocks noChangeArrowheads="1"/>
          </p:cNvSpPr>
          <p:nvPr/>
        </p:nvSpPr>
        <p:spPr bwMode="auto">
          <a:xfrm>
            <a:off x="5415465" y="1221647"/>
            <a:ext cx="2867901"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spcBef>
                <a:spcPct val="0"/>
              </a:spcBef>
              <a:buClrTx/>
              <a:buSzTx/>
              <a:buFontTx/>
              <a:buNone/>
              <a:defRPr sz="2300">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3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1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1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9pPr>
          </a:lstStyle>
          <a:p>
            <a:r>
              <a:rPr lang="ru-RU" altLang="ru-RU" sz="1725" dirty="0"/>
              <a:t>Дискретное сканирование</a:t>
            </a:r>
          </a:p>
        </p:txBody>
      </p:sp>
      <p:sp>
        <p:nvSpPr>
          <p:cNvPr id="9" name="Прямоугольник 8">
            <a:extLst>
              <a:ext uri="{FF2B5EF4-FFF2-40B4-BE49-F238E27FC236}">
                <a16:creationId xmlns:a16="http://schemas.microsoft.com/office/drawing/2014/main" id="{F759EF09-B4B4-4A26-9E76-A064424E73C5}"/>
              </a:ext>
            </a:extLst>
          </p:cNvPr>
          <p:cNvSpPr/>
          <p:nvPr/>
        </p:nvSpPr>
        <p:spPr>
          <a:xfrm>
            <a:off x="199533" y="4579005"/>
            <a:ext cx="3977640" cy="715581"/>
          </a:xfrm>
          <a:prstGeom prst="rect">
            <a:avLst/>
          </a:prstGeom>
        </p:spPr>
        <p:txBody>
          <a:bodyPr wrap="square">
            <a:spAutoFit/>
          </a:bodyPr>
          <a:lstStyle/>
          <a:p>
            <a:pPr algn="just"/>
            <a:r>
              <a:rPr lang="ru-RU" sz="1350" dirty="0"/>
              <a:t>В области диэлектрика вносимое напряжение плавно убывает от значения 2500 мВ до значения 5 мВ</a:t>
            </a:r>
          </a:p>
        </p:txBody>
      </p:sp>
      <p:pic>
        <p:nvPicPr>
          <p:cNvPr id="3" name="Рисунок 2">
            <a:extLst>
              <a:ext uri="{FF2B5EF4-FFF2-40B4-BE49-F238E27FC236}">
                <a16:creationId xmlns:a16="http://schemas.microsoft.com/office/drawing/2014/main" id="{8428D4D1-8884-448F-B8F5-4A41D9E59C47}"/>
              </a:ext>
            </a:extLst>
          </p:cNvPr>
          <p:cNvPicPr>
            <a:picLocks noChangeAspect="1"/>
          </p:cNvPicPr>
          <p:nvPr/>
        </p:nvPicPr>
        <p:blipFill>
          <a:blip r:embed="rId2"/>
          <a:stretch>
            <a:fillRect/>
          </a:stretch>
        </p:blipFill>
        <p:spPr>
          <a:xfrm>
            <a:off x="123289" y="1556355"/>
            <a:ext cx="4434785" cy="2954339"/>
          </a:xfrm>
          <a:prstGeom prst="rect">
            <a:avLst/>
          </a:prstGeom>
        </p:spPr>
      </p:pic>
      <p:pic>
        <p:nvPicPr>
          <p:cNvPr id="11" name="Рисунок 10">
            <a:extLst>
              <a:ext uri="{FF2B5EF4-FFF2-40B4-BE49-F238E27FC236}">
                <a16:creationId xmlns:a16="http://schemas.microsoft.com/office/drawing/2014/main" id="{F2D4E632-9850-4433-8F69-C4E50F756185}"/>
              </a:ext>
            </a:extLst>
          </p:cNvPr>
          <p:cNvPicPr>
            <a:picLocks noChangeAspect="1"/>
          </p:cNvPicPr>
          <p:nvPr/>
        </p:nvPicPr>
        <p:blipFill>
          <a:blip r:embed="rId3"/>
          <a:stretch>
            <a:fillRect/>
          </a:stretch>
        </p:blipFill>
        <p:spPr>
          <a:xfrm>
            <a:off x="4558074" y="1585472"/>
            <a:ext cx="4132376" cy="2993532"/>
          </a:xfrm>
          <a:prstGeom prst="rect">
            <a:avLst/>
          </a:prstGeom>
        </p:spPr>
      </p:pic>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3BA471BE-FF83-4C2A-BC6D-F5ED3F7378CA}"/>
                  </a:ext>
                </a:extLst>
              </p:cNvPr>
              <p:cNvSpPr/>
              <p:nvPr/>
            </p:nvSpPr>
            <p:spPr>
              <a:xfrm>
                <a:off x="4405745" y="4603372"/>
                <a:ext cx="4572000" cy="1371145"/>
              </a:xfrm>
              <a:prstGeom prst="rect">
                <a:avLst/>
              </a:prstGeom>
            </p:spPr>
            <p:txBody>
              <a:bodyPr>
                <a:spAutoFit/>
              </a:bodyPr>
              <a:lstStyle/>
              <a:p>
                <a:pPr indent="135255" algn="just">
                  <a:spcBef>
                    <a:spcPts val="1275"/>
                  </a:spcBef>
                </a:pPr>
                <a:r>
                  <a:rPr lang="ru-RU" sz="1350" dirty="0"/>
                  <a:t>Падение вносимого напряжения в области 1 происходит по экспоненциальному закону вида </a:t>
                </a:r>
                <a14:m>
                  <m:oMath xmlns:m="http://schemas.openxmlformats.org/officeDocument/2006/math">
                    <m:r>
                      <a:rPr lang="fr-FR" sz="1350">
                        <a:latin typeface="Cambria Math" panose="02040503050406030204" pitchFamily="18" charset="0"/>
                      </a:rPr>
                      <m:t>𝑦</m:t>
                    </m:r>
                    <m:r>
                      <a:rPr lang="fr-FR" sz="1350">
                        <a:latin typeface="Cambria Math" panose="02040503050406030204" pitchFamily="18" charset="0"/>
                      </a:rPr>
                      <m:t>=</m:t>
                    </m:r>
                    <m:sSup>
                      <m:sSupPr>
                        <m:ctrlPr>
                          <a:rPr lang="ru-RU" sz="1350" i="1">
                            <a:latin typeface="Cambria Math" panose="02040503050406030204" pitchFamily="18" charset="0"/>
                          </a:rPr>
                        </m:ctrlPr>
                      </m:sSupPr>
                      <m:e>
                        <m:r>
                          <a:rPr lang="en-US" sz="1350">
                            <a:latin typeface="Cambria Math" panose="02040503050406030204" pitchFamily="18" charset="0"/>
                          </a:rPr>
                          <m:t>𝑎</m:t>
                        </m:r>
                        <m:r>
                          <a:rPr lang="fr-FR" sz="1350">
                            <a:latin typeface="Cambria Math" panose="02040503050406030204" pitchFamily="18" charset="0"/>
                          </a:rPr>
                          <m:t>𝑒</m:t>
                        </m:r>
                      </m:e>
                      <m:sup>
                        <m:r>
                          <a:rPr lang="en-US" sz="1350">
                            <a:latin typeface="Cambria Math" panose="02040503050406030204" pitchFamily="18" charset="0"/>
                          </a:rPr>
                          <m:t>𝑏</m:t>
                        </m:r>
                        <m:r>
                          <a:rPr lang="fr-FR" sz="1350">
                            <a:latin typeface="Cambria Math" panose="02040503050406030204" pitchFamily="18" charset="0"/>
                          </a:rPr>
                          <m:t>𝑥</m:t>
                        </m:r>
                      </m:sup>
                    </m:sSup>
                    <m:r>
                      <a:rPr lang="ru-RU" sz="1350">
                        <a:latin typeface="Cambria Math" panose="02040503050406030204" pitchFamily="18" charset="0"/>
                      </a:rPr>
                      <m:t> </m:t>
                    </m:r>
                  </m:oMath>
                </a14:m>
                <a:r>
                  <a:rPr lang="ru-RU" sz="1350" dirty="0"/>
                  <a:t>в отличии от падения при сканировании на частоте 1000 Гц. Увеличение вносимого напряжения в области 2 также происходит по экспоненциальному закону вида </a:t>
                </a:r>
                <a14:m>
                  <m:oMath xmlns:m="http://schemas.openxmlformats.org/officeDocument/2006/math">
                    <m:r>
                      <a:rPr lang="fr-FR" sz="1350">
                        <a:latin typeface="Cambria Math" panose="02040503050406030204" pitchFamily="18" charset="0"/>
                      </a:rPr>
                      <m:t>𝑦</m:t>
                    </m:r>
                    <m:r>
                      <a:rPr lang="fr-FR" sz="1350">
                        <a:latin typeface="Cambria Math" panose="02040503050406030204" pitchFamily="18" charset="0"/>
                      </a:rPr>
                      <m:t>=</m:t>
                    </m:r>
                    <m:sSup>
                      <m:sSupPr>
                        <m:ctrlPr>
                          <a:rPr lang="ru-RU" sz="1350" i="1">
                            <a:latin typeface="Cambria Math" panose="02040503050406030204" pitchFamily="18" charset="0"/>
                          </a:rPr>
                        </m:ctrlPr>
                      </m:sSupPr>
                      <m:e>
                        <m:r>
                          <a:rPr lang="fr-FR" sz="1350">
                            <a:latin typeface="Cambria Math" panose="02040503050406030204" pitchFamily="18" charset="0"/>
                          </a:rPr>
                          <m:t>𝑒</m:t>
                        </m:r>
                      </m:e>
                      <m:sup>
                        <m:r>
                          <a:rPr lang="fr-FR" sz="1350">
                            <a:latin typeface="Cambria Math" panose="02040503050406030204" pitchFamily="18" charset="0"/>
                          </a:rPr>
                          <m:t>𝑎</m:t>
                        </m:r>
                        <m:r>
                          <a:rPr lang="fr-FR" sz="1350">
                            <a:latin typeface="Cambria Math" panose="02040503050406030204" pitchFamily="18" charset="0"/>
                          </a:rPr>
                          <m:t>+</m:t>
                        </m:r>
                        <m:r>
                          <a:rPr lang="fr-FR" sz="1350">
                            <a:latin typeface="Cambria Math" panose="02040503050406030204" pitchFamily="18" charset="0"/>
                          </a:rPr>
                          <m:t>𝑏𝑥</m:t>
                        </m:r>
                        <m:r>
                          <a:rPr lang="fr-FR" sz="1350">
                            <a:latin typeface="Cambria Math" panose="02040503050406030204" pitchFamily="18" charset="0"/>
                          </a:rPr>
                          <m:t>+</m:t>
                        </m:r>
                        <m:r>
                          <a:rPr lang="fr-FR" sz="1350">
                            <a:latin typeface="Cambria Math" panose="02040503050406030204" pitchFamily="18" charset="0"/>
                          </a:rPr>
                          <m:t>𝑐</m:t>
                        </m:r>
                        <m:sSup>
                          <m:sSupPr>
                            <m:ctrlPr>
                              <a:rPr lang="ru-RU" sz="1350" i="1">
                                <a:latin typeface="Cambria Math" panose="02040503050406030204" pitchFamily="18" charset="0"/>
                              </a:rPr>
                            </m:ctrlPr>
                          </m:sSupPr>
                          <m:e>
                            <m:r>
                              <a:rPr lang="fr-FR" sz="1350">
                                <a:latin typeface="Cambria Math" panose="02040503050406030204" pitchFamily="18" charset="0"/>
                              </a:rPr>
                              <m:t>𝑥</m:t>
                            </m:r>
                          </m:e>
                          <m:sup>
                            <m:r>
                              <a:rPr lang="fr-FR" sz="1350">
                                <a:latin typeface="Cambria Math" panose="02040503050406030204" pitchFamily="18" charset="0"/>
                              </a:rPr>
                              <m:t>2</m:t>
                            </m:r>
                          </m:sup>
                        </m:sSup>
                      </m:sup>
                    </m:sSup>
                  </m:oMath>
                </a14:m>
                <a:r>
                  <a:rPr lang="ru-RU" sz="1350" dirty="0"/>
                  <a:t>.</a:t>
                </a:r>
              </a:p>
              <a:p>
                <a:r>
                  <a:rPr lang="fr-FR" sz="1350" dirty="0"/>
                  <a:t> </a:t>
                </a:r>
                <a:endParaRPr lang="ru-RU" sz="1350" dirty="0"/>
              </a:p>
            </p:txBody>
          </p:sp>
        </mc:Choice>
        <mc:Fallback xmlns="">
          <p:sp>
            <p:nvSpPr>
              <p:cNvPr id="13" name="Прямоугольник 12">
                <a:extLst>
                  <a:ext uri="{FF2B5EF4-FFF2-40B4-BE49-F238E27FC236}">
                    <a16:creationId xmlns:a16="http://schemas.microsoft.com/office/drawing/2014/main" id="{3BA471BE-FF83-4C2A-BC6D-F5ED3F7378CA}"/>
                  </a:ext>
                </a:extLst>
              </p:cNvPr>
              <p:cNvSpPr>
                <a:spLocks noRot="1" noChangeAspect="1" noMove="1" noResize="1" noEditPoints="1" noAdjustHandles="1" noChangeArrowheads="1" noChangeShapeType="1" noTextEdit="1"/>
              </p:cNvSpPr>
              <p:nvPr/>
            </p:nvSpPr>
            <p:spPr>
              <a:xfrm>
                <a:off x="4405745" y="4603372"/>
                <a:ext cx="4572000" cy="1371145"/>
              </a:xfrm>
              <a:prstGeom prst="rect">
                <a:avLst/>
              </a:prstGeom>
              <a:blipFill>
                <a:blip r:embed="rId4"/>
                <a:stretch>
                  <a:fillRect l="-400" t="-444" r="-267"/>
                </a:stretch>
              </a:blipFill>
            </p:spPr>
            <p:txBody>
              <a:bodyPr/>
              <a:lstStyle/>
              <a:p>
                <a:r>
                  <a:rPr lang="ru-RU">
                    <a:noFill/>
                  </a:rPr>
                  <a:t> </a:t>
                </a:r>
              </a:p>
            </p:txBody>
          </p:sp>
        </mc:Fallback>
      </mc:AlternateContent>
      <p:sp>
        <p:nvSpPr>
          <p:cNvPr id="14" name="Номер слайда 13">
            <a:extLst>
              <a:ext uri="{FF2B5EF4-FFF2-40B4-BE49-F238E27FC236}">
                <a16:creationId xmlns:a16="http://schemas.microsoft.com/office/drawing/2014/main" id="{E7C8311B-DC6A-4C62-9EB6-07491160B17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0"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216644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0">
            <a:extLst>
              <a:ext uri="{FF2B5EF4-FFF2-40B4-BE49-F238E27FC236}">
                <a16:creationId xmlns:a16="http://schemas.microsoft.com/office/drawing/2014/main" id="{DB170CD4-E646-4EB7-B226-155FB6FF4C68}"/>
              </a:ext>
            </a:extLst>
          </p:cNvPr>
          <p:cNvSpPr txBox="1">
            <a:spLocks/>
          </p:cNvSpPr>
          <p:nvPr/>
        </p:nvSpPr>
        <p:spPr>
          <a:xfrm>
            <a:off x="201192" y="354078"/>
            <a:ext cx="8877992" cy="66675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altLang="ru-RU" sz="2100" b="1" dirty="0">
                <a:solidFill>
                  <a:schemeClr val="tx1"/>
                </a:solidFill>
              </a:rPr>
              <a:t>Результаты исследования переходов сталь-диэлектрик(10 000 Гц)</a:t>
            </a:r>
          </a:p>
        </p:txBody>
      </p:sp>
      <p:sp>
        <p:nvSpPr>
          <p:cNvPr id="7" name="TextBox 6">
            <a:extLst>
              <a:ext uri="{FF2B5EF4-FFF2-40B4-BE49-F238E27FC236}">
                <a16:creationId xmlns:a16="http://schemas.microsoft.com/office/drawing/2014/main" id="{3660300C-1CD9-43C0-9982-313EA8F1A17F}"/>
              </a:ext>
            </a:extLst>
          </p:cNvPr>
          <p:cNvSpPr txBox="1">
            <a:spLocks noChangeArrowheads="1"/>
          </p:cNvSpPr>
          <p:nvPr/>
        </p:nvSpPr>
        <p:spPr bwMode="auto">
          <a:xfrm>
            <a:off x="788193" y="1197280"/>
            <a:ext cx="7296485"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spcBef>
                <a:spcPct val="0"/>
              </a:spcBef>
              <a:buClrTx/>
              <a:buSzTx/>
              <a:buFontTx/>
              <a:buNone/>
              <a:defRPr sz="2300">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3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1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1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100">
                <a:latin typeface="Arial" panose="020B0604020202020204" pitchFamily="34" charset="0"/>
              </a:defRPr>
            </a:lvl9pPr>
          </a:lstStyle>
          <a:p>
            <a:r>
              <a:rPr lang="ru-RU" altLang="ru-RU" sz="1725" dirty="0"/>
              <a:t>Исследование влияния зазора между преобразователем и образцом</a:t>
            </a:r>
          </a:p>
        </p:txBody>
      </p:sp>
      <p:pic>
        <p:nvPicPr>
          <p:cNvPr id="2" name="Рисунок 1">
            <a:extLst>
              <a:ext uri="{FF2B5EF4-FFF2-40B4-BE49-F238E27FC236}">
                <a16:creationId xmlns:a16="http://schemas.microsoft.com/office/drawing/2014/main" id="{BE2CC562-C408-4D98-A444-D385F38A0085}"/>
              </a:ext>
            </a:extLst>
          </p:cNvPr>
          <p:cNvPicPr>
            <a:picLocks noChangeAspect="1"/>
          </p:cNvPicPr>
          <p:nvPr/>
        </p:nvPicPr>
        <p:blipFill>
          <a:blip r:embed="rId2"/>
          <a:stretch>
            <a:fillRect/>
          </a:stretch>
        </p:blipFill>
        <p:spPr>
          <a:xfrm>
            <a:off x="99753" y="1624507"/>
            <a:ext cx="4552048" cy="3154421"/>
          </a:xfrm>
          <a:prstGeom prst="rect">
            <a:avLst/>
          </a:prstGeom>
        </p:spPr>
      </p:pic>
      <p:sp>
        <p:nvSpPr>
          <p:cNvPr id="5" name="Прямоугольник 4">
            <a:extLst>
              <a:ext uri="{FF2B5EF4-FFF2-40B4-BE49-F238E27FC236}">
                <a16:creationId xmlns:a16="http://schemas.microsoft.com/office/drawing/2014/main" id="{B5110580-5BE3-49CB-ABCF-65C9D3D88440}"/>
              </a:ext>
            </a:extLst>
          </p:cNvPr>
          <p:cNvSpPr/>
          <p:nvPr/>
        </p:nvSpPr>
        <p:spPr>
          <a:xfrm>
            <a:off x="4538749" y="1907975"/>
            <a:ext cx="4325945" cy="2169825"/>
          </a:xfrm>
          <a:prstGeom prst="rect">
            <a:avLst/>
          </a:prstGeom>
        </p:spPr>
        <p:txBody>
          <a:bodyPr wrap="square">
            <a:spAutoFit/>
          </a:bodyPr>
          <a:lstStyle/>
          <a:p>
            <a:pPr algn="just"/>
            <a:r>
              <a:rPr lang="ru-RU" sz="1350" dirty="0"/>
              <a:t>Из представленной зависимости видно, что при отдалении датчика от объекта исследования вносимое напряжение уменьшается по экспоненциальному закону. Это можно объяснить тем, что глубины проникновения электромагнитного поля возбуждающей обмотки ВТП недостаточно для генерации достаточно сильного </a:t>
            </a:r>
            <a:r>
              <a:rPr lang="ru-RU" sz="1350" dirty="0" err="1"/>
              <a:t>противополя</a:t>
            </a:r>
            <a:r>
              <a:rPr lang="ru-RU" sz="1350" dirty="0"/>
              <a:t> ферромагнетика, способного генерировать вносимое напряжение в измерительной обмотке преобразователя</a:t>
            </a:r>
          </a:p>
        </p:txBody>
      </p:sp>
      <p:sp>
        <p:nvSpPr>
          <p:cNvPr id="6" name="Номер слайда 5">
            <a:extLst>
              <a:ext uri="{FF2B5EF4-FFF2-40B4-BE49-F238E27FC236}">
                <a16:creationId xmlns:a16="http://schemas.microsoft.com/office/drawing/2014/main" id="{AD0F172E-81E2-47BA-A039-B0CFEF2EF0C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17286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r>
              <a:rPr lang="ru-RU"/>
              <a:t>МНТ-2017 Томск 25-27 октября 2017</a:t>
            </a:r>
          </a:p>
        </p:txBody>
      </p:sp>
      <p:sp>
        <p:nvSpPr>
          <p:cNvPr id="4" name="Номер слайда 3"/>
          <p:cNvSpPr>
            <a:spLocks noGrp="1"/>
          </p:cNvSpPr>
          <p:nvPr>
            <p:ph type="sldNum" sz="quarter" idx="12"/>
          </p:nvPr>
        </p:nvSpPr>
        <p:spPr/>
        <p:txBody>
          <a:bodyPr/>
          <a:lstStyle/>
          <a:p>
            <a:fld id="{B19B0651-EE4F-4900-A07F-96A6BFA9D0F0}" type="slidenum">
              <a:rPr lang="ru-RU" smtClean="0"/>
              <a:t>13</a:t>
            </a:fld>
            <a:endParaRPr lang="ru-RU"/>
          </a:p>
        </p:txBody>
      </p:sp>
      <p:sp>
        <p:nvSpPr>
          <p:cNvPr id="5" name="Заголовок 10">
            <a:extLst/>
          </p:cNvPr>
          <p:cNvSpPr txBox="1">
            <a:spLocks/>
          </p:cNvSpPr>
          <p:nvPr/>
        </p:nvSpPr>
        <p:spPr>
          <a:xfrm>
            <a:off x="201192" y="354078"/>
            <a:ext cx="8877992" cy="66675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altLang="ru-RU" sz="2100" b="1" dirty="0">
                <a:solidFill>
                  <a:schemeClr val="tx1"/>
                </a:solidFill>
              </a:rPr>
              <a:t>Выводы</a:t>
            </a:r>
          </a:p>
        </p:txBody>
      </p:sp>
      <p:sp>
        <p:nvSpPr>
          <p:cNvPr id="6" name="TextBox 5"/>
          <p:cNvSpPr txBox="1"/>
          <p:nvPr/>
        </p:nvSpPr>
        <p:spPr>
          <a:xfrm>
            <a:off x="423900" y="756559"/>
            <a:ext cx="8262900" cy="4893647"/>
          </a:xfrm>
          <a:prstGeom prst="rect">
            <a:avLst/>
          </a:prstGeom>
          <a:noFill/>
        </p:spPr>
        <p:txBody>
          <a:bodyPr wrap="square" rtlCol="0">
            <a:spAutoFit/>
          </a:bodyPr>
          <a:lstStyle/>
          <a:p>
            <a:pPr marL="457200" indent="-457200">
              <a:buAutoNum type="arabicPeriod"/>
            </a:pPr>
            <a:r>
              <a:rPr lang="ru-RU" sz="2400" dirty="0"/>
              <a:t>Электротехническая сталь, будучи ферромагнетиком, оказывает значительное влияние на сигнал вихретокового преобразователя даже будучи расположенной на расстоянии от преобразователя.</a:t>
            </a:r>
          </a:p>
          <a:p>
            <a:pPr marL="457200" indent="-457200">
              <a:buAutoNum type="arabicPeriod"/>
            </a:pPr>
            <a:r>
              <a:rPr lang="ru-RU" sz="2400" dirty="0"/>
              <a:t>При сканировании образцов сталей, разделенных слоем диэлектрика, электромагнитные поля образцов складываются, оказывая одновременное влияние на вносимое напряжение вихретокового преобразователя</a:t>
            </a:r>
          </a:p>
          <a:p>
            <a:pPr marL="457200" indent="-457200">
              <a:buAutoNum type="arabicPeriod"/>
            </a:pPr>
            <a:r>
              <a:rPr lang="ru-RU" sz="2400" dirty="0"/>
              <a:t>Изменение частоты не влияет на общий вид зависимостей сигнала вихретокового преобразователя при непрерывном сканировании, однако оказывает значительное влияние на сигнал преобразователя в области перехода металл-диэлектрик</a:t>
            </a:r>
          </a:p>
        </p:txBody>
      </p:sp>
    </p:spTree>
    <p:extLst>
      <p:ext uri="{BB962C8B-B14F-4D97-AF65-F5344CB8AC3E}">
        <p14:creationId xmlns:p14="http://schemas.microsoft.com/office/powerpoint/2010/main" val="237980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1650" y="4420792"/>
            <a:ext cx="5562600" cy="71558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ru-RU" sz="1350" dirty="0"/>
              <a:t>Неразрушающий </a:t>
            </a:r>
            <a:r>
              <a:rPr lang="ru-RU" sz="1350" dirty="0" err="1"/>
              <a:t>вихретоковый</a:t>
            </a:r>
            <a:r>
              <a:rPr lang="ru-RU" sz="1350" dirty="0"/>
              <a:t> контроль позволяет быстро и качественно провести дефектоскопию любых изделий из проводящих материалов.</a:t>
            </a:r>
          </a:p>
        </p:txBody>
      </p:sp>
      <p:pic>
        <p:nvPicPr>
          <p:cNvPr id="30723" name="Picture 8" descr="http://k-daikan.ru/images/vyazka_armat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075" y="1819276"/>
            <a:ext cx="2905125"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descr="http://nicstroy.ru/images/stories/stroit-materialui/st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481" y="1800226"/>
            <a:ext cx="2771775"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4"/>
          <p:cNvSpPr>
            <a:spLocks noChangeArrowheads="1"/>
          </p:cNvSpPr>
          <p:nvPr/>
        </p:nvSpPr>
        <p:spPr bwMode="auto">
          <a:xfrm>
            <a:off x="2411760" y="778282"/>
            <a:ext cx="4779169"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100" b="1" dirty="0"/>
              <a:t>Актуальность исследования</a:t>
            </a:r>
          </a:p>
        </p:txBody>
      </p:sp>
      <p:sp>
        <p:nvSpPr>
          <p:cNvPr id="6"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
        <p:nvSpPr>
          <p:cNvPr id="2" name="Номер слайда 1"/>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238136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590676" y="1277542"/>
            <a:ext cx="5528072"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100" b="1" dirty="0"/>
              <a:t>Примеры исследуемых материалов</a:t>
            </a:r>
          </a:p>
        </p:txBody>
      </p:sp>
      <p:pic>
        <p:nvPicPr>
          <p:cNvPr id="31747" name="Picture 2" descr="http://www.propartner.ru/uploads_img/prop_item/user-32863/1024x1024c/prop_products-32863-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08" y="1920480"/>
            <a:ext cx="1878806" cy="13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На фото - алюминиевый уголок, bl-u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382" y="1924050"/>
            <a:ext cx="1884760" cy="136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p:cNvSpPr txBox="1">
            <a:spLocks noChangeArrowheads="1"/>
          </p:cNvSpPr>
          <p:nvPr/>
        </p:nvSpPr>
        <p:spPr bwMode="auto">
          <a:xfrm>
            <a:off x="1943100" y="3419475"/>
            <a:ext cx="10486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350"/>
              <a:t>Сплав Д16</a:t>
            </a:r>
          </a:p>
        </p:txBody>
      </p:sp>
      <p:sp>
        <p:nvSpPr>
          <p:cNvPr id="31750" name="TextBox 7"/>
          <p:cNvSpPr txBox="1">
            <a:spLocks noChangeArrowheads="1"/>
          </p:cNvSpPr>
          <p:nvPr/>
        </p:nvSpPr>
        <p:spPr bwMode="auto">
          <a:xfrm>
            <a:off x="4391026" y="3467100"/>
            <a:ext cx="262892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350"/>
              <a:t>Сплав алюминий-магний(АМг)</a:t>
            </a:r>
          </a:p>
        </p:txBody>
      </p:sp>
      <p:pic>
        <p:nvPicPr>
          <p:cNvPr id="31751" name="Picture 6" descr="http://1-metr.com/uploads/posts/2012-01/1325828063_tiporazmery-metalloplastikovyx-tr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0682" y="3968354"/>
            <a:ext cx="188476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9"/>
          <p:cNvSpPr txBox="1">
            <a:spLocks noChangeArrowheads="1"/>
          </p:cNvSpPr>
          <p:nvPr/>
        </p:nvSpPr>
        <p:spPr bwMode="auto">
          <a:xfrm>
            <a:off x="1590676" y="5419725"/>
            <a:ext cx="17887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350"/>
              <a:t>Металл-полиэтилен</a:t>
            </a:r>
          </a:p>
        </p:txBody>
      </p:sp>
      <p:pic>
        <p:nvPicPr>
          <p:cNvPr id="31753" name="Picture 10" descr="http://romichlab.ru/subfolder/titan/tita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75" y="3917156"/>
            <a:ext cx="2038350" cy="145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12"/>
          <p:cNvSpPr txBox="1">
            <a:spLocks noChangeArrowheads="1"/>
          </p:cNvSpPr>
          <p:nvPr/>
        </p:nvSpPr>
        <p:spPr bwMode="auto">
          <a:xfrm>
            <a:off x="5095876" y="5457825"/>
            <a:ext cx="64799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350"/>
              <a:t>Титан</a:t>
            </a:r>
          </a:p>
        </p:txBody>
      </p:sp>
      <p:sp>
        <p:nvSpPr>
          <p:cNvPr id="11"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
        <p:nvSpPr>
          <p:cNvPr id="2" name="Номер слайда 1"/>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257264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979712" y="772270"/>
            <a:ext cx="5528072"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100" b="1" dirty="0"/>
              <a:t>Примеры использования стали </a:t>
            </a:r>
          </a:p>
        </p:txBody>
      </p:sp>
      <p:sp>
        <p:nvSpPr>
          <p:cNvPr id="2" name="Прямоугольник 1"/>
          <p:cNvSpPr/>
          <p:nvPr/>
        </p:nvSpPr>
        <p:spPr>
          <a:xfrm>
            <a:off x="4972050" y="2104640"/>
            <a:ext cx="3143250" cy="3139321"/>
          </a:xfrm>
          <a:prstGeom prst="rect">
            <a:avLst/>
          </a:prstGeom>
        </p:spPr>
        <p:txBody>
          <a:bodyPr wrap="square">
            <a:spAutoFit/>
          </a:bodyPr>
          <a:lstStyle/>
          <a:p>
            <a:pPr algn="just"/>
            <a:r>
              <a:rPr lang="ru-RU" dirty="0">
                <a:solidFill>
                  <a:srgbClr val="242424"/>
                </a:solidFill>
                <a:latin typeface="arial" panose="020B0604020202020204" pitchFamily="34" charset="0"/>
              </a:rPr>
              <a:t>Стали  1212 и 3414 применяют:</a:t>
            </a:r>
          </a:p>
          <a:p>
            <a:pPr marL="257175" indent="-257175" algn="just">
              <a:buFont typeface="Arial" panose="020B0604020202020204" pitchFamily="34" charset="0"/>
              <a:buChar char="•"/>
            </a:pPr>
            <a:r>
              <a:rPr lang="ru-RU" dirty="0">
                <a:solidFill>
                  <a:srgbClr val="242424"/>
                </a:solidFill>
                <a:latin typeface="arial" panose="020B0604020202020204" pitchFamily="34" charset="0"/>
              </a:rPr>
              <a:t>Для якорей и полюсов электрических машин постоянного тока,</a:t>
            </a:r>
          </a:p>
          <a:p>
            <a:pPr marL="257175" indent="-257175" algn="just">
              <a:buFont typeface="Arial" panose="020B0604020202020204" pitchFamily="34" charset="0"/>
              <a:buChar char="•"/>
            </a:pPr>
            <a:r>
              <a:rPr lang="ru-RU" dirty="0">
                <a:solidFill>
                  <a:srgbClr val="242424"/>
                </a:solidFill>
                <a:latin typeface="arial" panose="020B0604020202020204" pitchFamily="34" charset="0"/>
              </a:rPr>
              <a:t>для роторов и статоров асинхронных двигателей промышленной частоты мощностью до 100 кВт,</a:t>
            </a:r>
          </a:p>
          <a:p>
            <a:pPr marL="257175" indent="-257175" algn="just">
              <a:buFont typeface="Arial" panose="020B0604020202020204" pitchFamily="34" charset="0"/>
              <a:buChar char="•"/>
            </a:pPr>
            <a:r>
              <a:rPr lang="ru-RU" dirty="0">
                <a:solidFill>
                  <a:srgbClr val="242424"/>
                </a:solidFill>
                <a:latin typeface="arial" panose="020B0604020202020204" pitchFamily="34" charset="0"/>
              </a:rPr>
              <a:t> для магнитопроводов приборов.</a:t>
            </a:r>
            <a:endParaRPr lang="ru-RU" dirty="0"/>
          </a:p>
        </p:txBody>
      </p:sp>
      <p:pic>
        <p:nvPicPr>
          <p:cNvPr id="4" name="Рисунок 3"/>
          <p:cNvPicPr>
            <a:picLocks noChangeAspect="1"/>
          </p:cNvPicPr>
          <p:nvPr/>
        </p:nvPicPr>
        <p:blipFill rotWithShape="1">
          <a:blip r:embed="rId2"/>
          <a:srcRect t="26651"/>
          <a:stretch/>
        </p:blipFill>
        <p:spPr>
          <a:xfrm>
            <a:off x="323851" y="1619250"/>
            <a:ext cx="3800474" cy="1843484"/>
          </a:xfrm>
          <a:prstGeom prst="rect">
            <a:avLst/>
          </a:prstGeom>
        </p:spPr>
      </p:pic>
      <p:pic>
        <p:nvPicPr>
          <p:cNvPr id="5" name="Рисунок 4"/>
          <p:cNvPicPr>
            <a:picLocks noChangeAspect="1"/>
          </p:cNvPicPr>
          <p:nvPr/>
        </p:nvPicPr>
        <p:blipFill>
          <a:blip r:embed="rId3"/>
          <a:stretch>
            <a:fillRect/>
          </a:stretch>
        </p:blipFill>
        <p:spPr>
          <a:xfrm>
            <a:off x="403937" y="3577034"/>
            <a:ext cx="3720388" cy="2260203"/>
          </a:xfrm>
          <a:prstGeom prst="rect">
            <a:avLst/>
          </a:prstGeom>
        </p:spPr>
      </p:pic>
      <p:sp>
        <p:nvSpPr>
          <p:cNvPr id="6"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
        <p:nvSpPr>
          <p:cNvPr id="3" name="Номер слайда 2"/>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18679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704" y="385782"/>
            <a:ext cx="6447501" cy="497099"/>
          </a:xfrm>
        </p:spPr>
        <p:txBody>
          <a:bodyPr>
            <a:normAutofit fontScale="90000"/>
          </a:bodyPr>
          <a:lstStyle/>
          <a:p>
            <a:r>
              <a:rPr lang="ru-RU" b="1" dirty="0">
                <a:solidFill>
                  <a:schemeClr val="tx1"/>
                </a:solidFill>
              </a:rPr>
              <a:t>Вихретоковый метод</a:t>
            </a:r>
          </a:p>
        </p:txBody>
      </p:sp>
      <p:sp>
        <p:nvSpPr>
          <p:cNvPr id="3" name="TextBox 2"/>
          <p:cNvSpPr txBox="1"/>
          <p:nvPr/>
        </p:nvSpPr>
        <p:spPr>
          <a:xfrm>
            <a:off x="5115394" y="2161394"/>
            <a:ext cx="2507105" cy="300082"/>
          </a:xfrm>
          <a:prstGeom prst="rect">
            <a:avLst/>
          </a:prstGeom>
          <a:noFill/>
        </p:spPr>
        <p:txBody>
          <a:bodyPr wrap="square" rtlCol="0">
            <a:spAutoFit/>
          </a:bodyPr>
          <a:lstStyle/>
          <a:p>
            <a:endParaRPr lang="ru-RU" sz="1350" dirty="0"/>
          </a:p>
        </p:txBody>
      </p:sp>
      <p:sp>
        <p:nvSpPr>
          <p:cNvPr id="4" name="TextBox 3"/>
          <p:cNvSpPr txBox="1"/>
          <p:nvPr/>
        </p:nvSpPr>
        <p:spPr>
          <a:xfrm>
            <a:off x="372559" y="1499098"/>
            <a:ext cx="5078822" cy="2377574"/>
          </a:xfrm>
          <a:prstGeom prst="rect">
            <a:avLst/>
          </a:prstGeom>
          <a:noFill/>
        </p:spPr>
        <p:txBody>
          <a:bodyPr wrap="square" rtlCol="0">
            <a:spAutoFit/>
          </a:bodyPr>
          <a:lstStyle/>
          <a:p>
            <a:pPr algn="just"/>
            <a:r>
              <a:rPr lang="ru-RU" sz="1350" dirty="0"/>
              <a:t>Вихретоковый метод  основан на анализе  электромагнитного поля вихревых токов под действием неоднородностей объекта контроля (ОК) с помощью вихретокового преобразователя (ВТП).</a:t>
            </a:r>
          </a:p>
          <a:p>
            <a:pPr algn="just"/>
            <a:endParaRPr lang="ru-RU" sz="1350" dirty="0"/>
          </a:p>
          <a:p>
            <a:pPr algn="just"/>
            <a:r>
              <a:rPr lang="ru-RU" sz="1350" dirty="0"/>
              <a:t> Обычно в качестве ВТП используют одну или несколько катушек. Синусоидальный  ток в катушках создает электромагнитное поле которое возбуждает вихревые токи в ОК. В свою очередь электромагнитное поле вихревых токов воздействует на катушки преобразователя, наводя в них ЭДС с обратным знаком . Регистрируя изменение результирующего ЭДС,  можно  получать данные об объекте.</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381" y="1232648"/>
            <a:ext cx="3504153" cy="2712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8" name="Прямоугольник 7"/>
          <p:cNvSpPr/>
          <p:nvPr/>
        </p:nvSpPr>
        <p:spPr>
          <a:xfrm>
            <a:off x="-277162" y="4165667"/>
            <a:ext cx="5392555" cy="507831"/>
          </a:xfrm>
          <a:prstGeom prst="rect">
            <a:avLst/>
          </a:prstGeom>
        </p:spPr>
        <p:txBody>
          <a:bodyPr wrap="square">
            <a:spAutoFit/>
          </a:bodyPr>
          <a:lstStyle/>
          <a:p>
            <a:pPr marL="441484" indent="342900" algn="just"/>
            <a:r>
              <a:rPr lang="ru-RU" sz="1350" dirty="0"/>
              <a:t>Глубина проникновения вихревых токов в исследуемый объект вычисляется с по известной формуле:</a:t>
            </a:r>
          </a:p>
        </p:txBody>
      </p:sp>
      <mc:AlternateContent xmlns:mc="http://schemas.openxmlformats.org/markup-compatibility/2006" xmlns:a14="http://schemas.microsoft.com/office/drawing/2010/main">
        <mc:Choice Requires="a14">
          <p:sp>
            <p:nvSpPr>
              <p:cNvPr id="9" name="Прямоугольник 8"/>
              <p:cNvSpPr/>
              <p:nvPr/>
            </p:nvSpPr>
            <p:spPr>
              <a:xfrm>
                <a:off x="4471897" y="3559026"/>
                <a:ext cx="2065694" cy="1396857"/>
              </a:xfrm>
              <a:prstGeom prst="rect">
                <a:avLst/>
              </a:prstGeom>
            </p:spPr>
            <p:txBody>
              <a:bodyPr wrap="none">
                <a:spAutoFit/>
              </a:bodyPr>
              <a:lstStyle/>
              <a:p>
                <a:pPr marL="441484" indent="342900">
                  <a:lnSpc>
                    <a:spcPct val="150000"/>
                  </a:lnSpc>
                  <a:spcAft>
                    <a:spcPts val="600"/>
                  </a:spcAft>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ea typeface="Calibri" panose="020F0502020204030204" pitchFamily="34" charset="0"/>
                          <a:cs typeface="Times New Roman" panose="02020603050405020304" pitchFamily="18" charset="0"/>
                        </a:rPr>
                        <m:t>𝛿</m:t>
                      </m:r>
                      <m:r>
                        <a:rPr lang="ru-RU"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ru-RU" i="1">
                                  <a:latin typeface="Cambria Math" panose="02040503050406030204" pitchFamily="18" charset="0"/>
                                  <a:ea typeface="Calibri" panose="020F0502020204030204" pitchFamily="34" charset="0"/>
                                  <a:cs typeface="Times New Roman" panose="02020603050405020304" pitchFamily="18" charset="0"/>
                                </a:rPr>
                              </m:ctrlPr>
                            </m:fPr>
                            <m:num>
                              <m:r>
                                <a:rPr lang="ru-RU" i="1">
                                  <a:latin typeface="Cambria Math" panose="02040503050406030204" pitchFamily="18" charset="0"/>
                                  <a:ea typeface="Calibri" panose="020F0502020204030204" pitchFamily="34" charset="0"/>
                                  <a:cs typeface="Times New Roman" panose="02020603050405020304" pitchFamily="18" charset="0"/>
                                </a:rPr>
                                <m:t>2</m:t>
                              </m:r>
                            </m:num>
                            <m:den>
                              <m:r>
                                <a:rPr lang="ru-RU" i="1">
                                  <a:latin typeface="Cambria Math" panose="02040503050406030204" pitchFamily="18" charset="0"/>
                                  <a:ea typeface="Calibri" panose="020F0502020204030204" pitchFamily="34" charset="0"/>
                                  <a:cs typeface="Times New Roman" panose="02020603050405020304" pitchFamily="18" charset="0"/>
                                </a:rPr>
                                <m:t>2</m:t>
                              </m:r>
                              <m:r>
                                <a:rPr lang="ru-RU"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𝑓</m:t>
                              </m:r>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𝜇</m:t>
                                  </m:r>
                                </m:e>
                                <m:sub>
                                  <m:r>
                                    <a:rPr lang="en-US" i="1">
                                      <a:latin typeface="Cambria Math" panose="02040503050406030204" pitchFamily="18" charset="0"/>
                                      <a:ea typeface="Calibri" panose="020F0502020204030204" pitchFamily="34" charset="0"/>
                                      <a:cs typeface="Times New Roman" panose="02020603050405020304" pitchFamily="18" charset="0"/>
                                    </a:rPr>
                                    <m:t>0</m:t>
                                  </m:r>
                                </m:sub>
                              </m:sSub>
                              <m:r>
                                <a:rPr lang="en-US" i="1">
                                  <a:latin typeface="Cambria Math" panose="02040503050406030204" pitchFamily="18" charset="0"/>
                                  <a:ea typeface="Calibri" panose="020F0502020204030204" pitchFamily="34" charset="0"/>
                                  <a:cs typeface="Times New Roman" panose="02020603050405020304" pitchFamily="18" charset="0"/>
                                </a:rPr>
                                <m:t>𝜎</m:t>
                              </m:r>
                            </m:den>
                          </m:f>
                        </m:e>
                      </m:rad>
                    </m:oMath>
                  </m:oMathPara>
                </a14:m>
                <a:endParaRPr lang="ru-RU"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4471897" y="3559026"/>
                <a:ext cx="2065694" cy="1396857"/>
              </a:xfrm>
              <a:prstGeom prst="rect">
                <a:avLst/>
              </a:prstGeom>
              <a:blipFill>
                <a:blip r:embed="rId3"/>
                <a:stretch>
                  <a:fillRect r="-8876"/>
                </a:stretch>
              </a:blipFill>
            </p:spPr>
            <p:txBody>
              <a:bodyPr/>
              <a:lstStyle/>
              <a:p>
                <a:r>
                  <a:rPr lang="ru-RU">
                    <a:noFill/>
                  </a:rPr>
                  <a:t> </a:t>
                </a:r>
              </a:p>
            </p:txBody>
          </p:sp>
        </mc:Fallback>
      </mc:AlternateContent>
      <p:sp>
        <p:nvSpPr>
          <p:cNvPr id="10" name="Прямоугольник 9"/>
          <p:cNvSpPr/>
          <p:nvPr/>
        </p:nvSpPr>
        <p:spPr>
          <a:xfrm>
            <a:off x="-277162" y="4990084"/>
            <a:ext cx="5392555" cy="507831"/>
          </a:xfrm>
          <a:prstGeom prst="rect">
            <a:avLst/>
          </a:prstGeom>
        </p:spPr>
        <p:txBody>
          <a:bodyPr wrap="square">
            <a:spAutoFit/>
          </a:bodyPr>
          <a:lstStyle/>
          <a:p>
            <a:pPr marL="441484" indent="342900" algn="just"/>
            <a:r>
              <a:rPr lang="ru-RU" sz="1350" dirty="0"/>
              <a:t>Для описания работы ВТП часто вводят специальный обобщенный параметр β0:</a:t>
            </a:r>
          </a:p>
        </p:txBody>
      </p:sp>
      <mc:AlternateContent xmlns:mc="http://schemas.openxmlformats.org/markup-compatibility/2006" xmlns:a14="http://schemas.microsoft.com/office/drawing/2010/main">
        <mc:Choice Requires="a14">
          <p:sp>
            <p:nvSpPr>
              <p:cNvPr id="13" name="Прямоугольник 12"/>
              <p:cNvSpPr/>
              <p:nvPr/>
            </p:nvSpPr>
            <p:spPr>
              <a:xfrm>
                <a:off x="5237800" y="4989582"/>
                <a:ext cx="1612814" cy="370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𝛽</m:t>
                      </m:r>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𝐷</m:t>
                          </m:r>
                        </m:e>
                        <m:sub>
                          <m:r>
                            <a:rPr lang="ru-RU">
                              <a:latin typeface="Cambria Math" panose="02040503050406030204" pitchFamily="18" charset="0"/>
                            </a:rPr>
                            <m:t>э</m:t>
                          </m:r>
                        </m:sub>
                      </m:sSub>
                      <m:rad>
                        <m:radPr>
                          <m:degHide m:val="on"/>
                          <m:ctrlPr>
                            <a:rPr lang="ru-RU" i="1">
                              <a:latin typeface="Cambria Math" panose="02040503050406030204" pitchFamily="18" charset="0"/>
                            </a:rPr>
                          </m:ctrlPr>
                        </m:radPr>
                        <m:deg/>
                        <m:e>
                          <m:sSub>
                            <m:sSubPr>
                              <m:ctrlPr>
                                <a:rPr lang="ru-RU" i="1">
                                  <a:latin typeface="Cambria Math" panose="02040503050406030204" pitchFamily="18" charset="0"/>
                                </a:rPr>
                              </m:ctrlPr>
                            </m:sSubPr>
                            <m:e>
                              <m:r>
                                <a:rPr lang="ru-RU" i="1">
                                  <a:latin typeface="Cambria Math" panose="02040503050406030204" pitchFamily="18" charset="0"/>
                                </a:rPr>
                                <m:t>𝜇</m:t>
                              </m:r>
                            </m:e>
                            <m:sub>
                              <m:r>
                                <a:rPr lang="ru-RU">
                                  <a:latin typeface="Cambria Math" panose="02040503050406030204" pitchFamily="18" charset="0"/>
                                </a:rPr>
                                <m:t>0</m:t>
                              </m:r>
                            </m:sub>
                          </m:sSub>
                          <m:r>
                            <a:rPr lang="ru-RU" i="1">
                              <a:latin typeface="Cambria Math" panose="02040503050406030204" pitchFamily="18" charset="0"/>
                            </a:rPr>
                            <m:t>𝜔𝜎</m:t>
                          </m:r>
                        </m:e>
                      </m:rad>
                    </m:oMath>
                  </m:oMathPara>
                </a14:m>
                <a:endParaRPr lang="ru-RU"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5237800" y="4989582"/>
                <a:ext cx="1612814" cy="370358"/>
              </a:xfrm>
              <a:prstGeom prst="rect">
                <a:avLst/>
              </a:prstGeom>
              <a:blipFill>
                <a:blip r:embed="rId4"/>
                <a:stretch>
                  <a:fillRect b="-13333"/>
                </a:stretch>
              </a:blipFill>
            </p:spPr>
            <p:txBody>
              <a:bodyPr/>
              <a:lstStyle/>
              <a:p>
                <a:r>
                  <a:rPr lang="ru-RU">
                    <a:noFill/>
                  </a:rPr>
                  <a:t> </a:t>
                </a:r>
              </a:p>
            </p:txBody>
          </p:sp>
        </mc:Fallback>
      </mc:AlternateContent>
      <p:sp>
        <p:nvSpPr>
          <p:cNvPr id="6" name="Номер слайда 5">
            <a:extLst>
              <a:ext uri="{FF2B5EF4-FFF2-40B4-BE49-F238E27FC236}">
                <a16:creationId xmlns:a16="http://schemas.microsoft.com/office/drawing/2014/main" id="{2E985220-6795-402D-B910-BB9290A7F14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11"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286973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BD3AF9C-2B4C-4590-83B4-60FE5CAEAF37}"/>
              </a:ext>
            </a:extLst>
          </p:cNvPr>
          <p:cNvSpPr/>
          <p:nvPr/>
        </p:nvSpPr>
        <p:spPr>
          <a:xfrm>
            <a:off x="4694643" y="1697487"/>
            <a:ext cx="3526615" cy="2862322"/>
          </a:xfrm>
          <a:prstGeom prst="rect">
            <a:avLst/>
          </a:prstGeom>
        </p:spPr>
        <p:txBody>
          <a:bodyPr wrap="square">
            <a:spAutoFit/>
          </a:bodyPr>
          <a:lstStyle/>
          <a:p>
            <a:pPr algn="just"/>
            <a:r>
              <a:rPr lang="ru-RU" sz="1500" dirty="0"/>
              <a:t>Возбуждающая обмотка(1) - 10-100 витков, диаметр составляет 0.12÷1 мм. </a:t>
            </a:r>
          </a:p>
          <a:p>
            <a:pPr algn="just"/>
            <a:r>
              <a:rPr lang="ru-RU" sz="1500" dirty="0"/>
              <a:t>Измерительная обмотка(2) - 130-500 витков, диаметр 0.05÷0.5 мм.</a:t>
            </a:r>
          </a:p>
          <a:p>
            <a:pPr algn="just"/>
            <a:r>
              <a:rPr lang="ru-RU" sz="1500" dirty="0"/>
              <a:t>Компенсационная обмотка(3) - 20-200 витков. </a:t>
            </a:r>
          </a:p>
          <a:p>
            <a:pPr algn="just"/>
            <a:r>
              <a:rPr lang="ru-RU" sz="1500" dirty="0"/>
              <a:t>Для намотки витков используется медная проволока, имеющая диаметр в 5-50 мкм. </a:t>
            </a:r>
          </a:p>
          <a:p>
            <a:pPr algn="just"/>
            <a:r>
              <a:rPr lang="ru-RU" sz="1500" dirty="0"/>
              <a:t>Обмотки наматываются на сердечник пирамидальной или конусообразной формы(4). </a:t>
            </a:r>
          </a:p>
        </p:txBody>
      </p:sp>
      <p:sp>
        <p:nvSpPr>
          <p:cNvPr id="5" name="Заголовок 1">
            <a:extLst>
              <a:ext uri="{FF2B5EF4-FFF2-40B4-BE49-F238E27FC236}">
                <a16:creationId xmlns:a16="http://schemas.microsoft.com/office/drawing/2014/main" id="{9BC7E8F7-7180-49A0-BA12-F2A348803555}"/>
              </a:ext>
            </a:extLst>
          </p:cNvPr>
          <p:cNvSpPr txBox="1">
            <a:spLocks/>
          </p:cNvSpPr>
          <p:nvPr/>
        </p:nvSpPr>
        <p:spPr>
          <a:xfrm>
            <a:off x="1346200" y="591255"/>
            <a:ext cx="7340600"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a:solidFill>
                  <a:schemeClr val="tx1"/>
                </a:solidFill>
              </a:rPr>
              <a:t>Конструктивное исполнение преобразователя</a:t>
            </a:r>
          </a:p>
        </p:txBody>
      </p:sp>
      <p:pic>
        <p:nvPicPr>
          <p:cNvPr id="6" name="Рисунок 5">
            <a:extLst>
              <a:ext uri="{FF2B5EF4-FFF2-40B4-BE49-F238E27FC236}">
                <a16:creationId xmlns:a16="http://schemas.microsoft.com/office/drawing/2014/main" id="{B6BBC5C3-5DBA-4388-B9B9-0B8507F7F16D}"/>
              </a:ext>
            </a:extLst>
          </p:cNvPr>
          <p:cNvPicPr>
            <a:picLocks noChangeAspect="1"/>
          </p:cNvPicPr>
          <p:nvPr/>
        </p:nvPicPr>
        <p:blipFill>
          <a:blip r:embed="rId2"/>
          <a:stretch>
            <a:fillRect/>
          </a:stretch>
        </p:blipFill>
        <p:spPr>
          <a:xfrm>
            <a:off x="63143" y="1697487"/>
            <a:ext cx="4387657" cy="3436998"/>
          </a:xfrm>
          <a:prstGeom prst="rect">
            <a:avLst/>
          </a:prstGeom>
        </p:spPr>
      </p:pic>
      <p:sp>
        <p:nvSpPr>
          <p:cNvPr id="7" name="Номер слайда 6">
            <a:extLst>
              <a:ext uri="{FF2B5EF4-FFF2-40B4-BE49-F238E27FC236}">
                <a16:creationId xmlns:a16="http://schemas.microsoft.com/office/drawing/2014/main" id="{49072611-F58D-4444-B4ED-DB168D3CD1EC}"/>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241605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9FFCAFF-1D17-4CC9-AD0F-77E555B9665A}"/>
              </a:ext>
            </a:extLst>
          </p:cNvPr>
          <p:cNvPicPr>
            <a:picLocks noChangeAspect="1"/>
          </p:cNvPicPr>
          <p:nvPr/>
        </p:nvPicPr>
        <p:blipFill>
          <a:blip r:embed="rId2"/>
          <a:stretch>
            <a:fillRect/>
          </a:stretch>
        </p:blipFill>
        <p:spPr>
          <a:xfrm>
            <a:off x="929771" y="1693525"/>
            <a:ext cx="7023201" cy="3831668"/>
          </a:xfrm>
          <a:prstGeom prst="rect">
            <a:avLst/>
          </a:prstGeom>
        </p:spPr>
      </p:pic>
      <p:sp>
        <p:nvSpPr>
          <p:cNvPr id="5" name="Заголовок 1">
            <a:extLst>
              <a:ext uri="{FF2B5EF4-FFF2-40B4-BE49-F238E27FC236}">
                <a16:creationId xmlns:a16="http://schemas.microsoft.com/office/drawing/2014/main" id="{11033177-DA6C-4580-BAC5-6BC6CE7AD7EA}"/>
              </a:ext>
            </a:extLst>
          </p:cNvPr>
          <p:cNvSpPr txBox="1">
            <a:spLocks/>
          </p:cNvSpPr>
          <p:nvPr/>
        </p:nvSpPr>
        <p:spPr>
          <a:xfrm>
            <a:off x="1115616" y="548680"/>
            <a:ext cx="8440057"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100" b="1" dirty="0">
                <a:solidFill>
                  <a:schemeClr val="tx1"/>
                </a:solidFill>
              </a:rPr>
              <a:t>Схема разработанного программно-аппаратного комплекса</a:t>
            </a:r>
          </a:p>
        </p:txBody>
      </p:sp>
      <p:sp>
        <p:nvSpPr>
          <p:cNvPr id="6" name="Номер слайда 5">
            <a:extLst>
              <a:ext uri="{FF2B5EF4-FFF2-40B4-BE49-F238E27FC236}">
                <a16:creationId xmlns:a16="http://schemas.microsoft.com/office/drawing/2014/main" id="{3024D712-ABA7-45F0-9548-0813E61C8EB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38132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199447" y="1168222"/>
            <a:ext cx="6646631" cy="4639346"/>
            <a:chOff x="34107" y="533378"/>
            <a:chExt cx="8862175" cy="6185794"/>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b="17595"/>
            <a:stretch/>
          </p:blipFill>
          <p:spPr>
            <a:xfrm>
              <a:off x="2459865" y="533378"/>
              <a:ext cx="3857625" cy="5651320"/>
            </a:xfrm>
            <a:prstGeom prst="rect">
              <a:avLst/>
            </a:prstGeom>
          </p:spPr>
        </p:pic>
        <p:sp>
          <p:nvSpPr>
            <p:cNvPr id="4" name="Прямоугольник 3"/>
            <p:cNvSpPr/>
            <p:nvPr/>
          </p:nvSpPr>
          <p:spPr>
            <a:xfrm>
              <a:off x="2962141" y="2931037"/>
              <a:ext cx="1545465" cy="12878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 name="Прямоугольник 4"/>
            <p:cNvSpPr/>
            <p:nvPr/>
          </p:nvSpPr>
          <p:spPr>
            <a:xfrm>
              <a:off x="55334" y="2378398"/>
              <a:ext cx="1803044" cy="1070295"/>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1 Генератор </a:t>
              </a:r>
              <a:r>
                <a:rPr lang="en-US" sz="1350" dirty="0"/>
                <a:t>sin</a:t>
              </a:r>
              <a:r>
                <a:rPr lang="ru-RU" sz="1350" dirty="0"/>
                <a:t> и</a:t>
              </a:r>
            </a:p>
            <a:p>
              <a:pPr algn="ctr"/>
              <a:r>
                <a:rPr lang="ru-RU" sz="1350" dirty="0"/>
                <a:t>Усилитель мощности</a:t>
              </a:r>
            </a:p>
          </p:txBody>
        </p:sp>
        <p:sp>
          <p:nvSpPr>
            <p:cNvPr id="6" name="Прямоугольник 5"/>
            <p:cNvSpPr/>
            <p:nvPr/>
          </p:nvSpPr>
          <p:spPr>
            <a:xfrm>
              <a:off x="4697770" y="4546243"/>
              <a:ext cx="901521" cy="133940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Прямоугольник 7"/>
            <p:cNvSpPr/>
            <p:nvPr/>
          </p:nvSpPr>
          <p:spPr>
            <a:xfrm>
              <a:off x="6573789" y="5784023"/>
              <a:ext cx="2322493" cy="935149"/>
            </a:xfrm>
            <a:prstGeom prst="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3 Предварительный усилитель </a:t>
              </a:r>
            </a:p>
          </p:txBody>
        </p:sp>
        <p:sp>
          <p:nvSpPr>
            <p:cNvPr id="9" name="Прямоугольник 8"/>
            <p:cNvSpPr/>
            <p:nvPr/>
          </p:nvSpPr>
          <p:spPr>
            <a:xfrm>
              <a:off x="2817455" y="4301541"/>
              <a:ext cx="1571222" cy="122349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Прямоугольник 9"/>
            <p:cNvSpPr/>
            <p:nvPr/>
          </p:nvSpPr>
          <p:spPr>
            <a:xfrm>
              <a:off x="34107" y="4445716"/>
              <a:ext cx="1803044" cy="935149"/>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4 Обработка сигнала </a:t>
              </a:r>
            </a:p>
          </p:txBody>
        </p:sp>
        <p:sp>
          <p:nvSpPr>
            <p:cNvPr id="11" name="Прямоугольник 10"/>
            <p:cNvSpPr/>
            <p:nvPr/>
          </p:nvSpPr>
          <p:spPr>
            <a:xfrm>
              <a:off x="2614411" y="2184063"/>
              <a:ext cx="1893195" cy="5076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Прямоугольник 11"/>
            <p:cNvSpPr/>
            <p:nvPr/>
          </p:nvSpPr>
          <p:spPr>
            <a:xfrm>
              <a:off x="5813934" y="3902299"/>
              <a:ext cx="503555" cy="20863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3" name="Прямоугольник 12"/>
            <p:cNvSpPr/>
            <p:nvPr/>
          </p:nvSpPr>
          <p:spPr>
            <a:xfrm>
              <a:off x="6626582" y="3751350"/>
              <a:ext cx="1803044" cy="93514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2 ВТП1 и ВТП2</a:t>
              </a:r>
            </a:p>
          </p:txBody>
        </p:sp>
        <p:cxnSp>
          <p:nvCxnSpPr>
            <p:cNvPr id="15" name="Соединительная линия уступом 14"/>
            <p:cNvCxnSpPr>
              <a:stCxn id="4" idx="1"/>
              <a:endCxn id="5" idx="3"/>
            </p:cNvCxnSpPr>
            <p:nvPr/>
          </p:nvCxnSpPr>
          <p:spPr>
            <a:xfrm rot="10800000">
              <a:off x="1858379" y="2913547"/>
              <a:ext cx="1103763" cy="661435"/>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Соединительная линия уступом 19"/>
            <p:cNvCxnSpPr>
              <a:stCxn id="9" idx="1"/>
              <a:endCxn id="10" idx="3"/>
            </p:cNvCxnSpPr>
            <p:nvPr/>
          </p:nvCxnSpPr>
          <p:spPr>
            <a:xfrm rot="10800000" flipV="1">
              <a:off x="1837151" y="4913287"/>
              <a:ext cx="980304" cy="3"/>
            </a:xfrm>
            <a:prstGeom prst="bent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11" idx="1"/>
              <a:endCxn id="10" idx="3"/>
            </p:cNvCxnSpPr>
            <p:nvPr/>
          </p:nvCxnSpPr>
          <p:spPr>
            <a:xfrm rot="10800000" flipV="1">
              <a:off x="1837151" y="2437873"/>
              <a:ext cx="777260" cy="2475417"/>
            </a:xfrm>
            <a:prstGeom prst="bent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Рисунок 31"/>
          <p:cNvPicPr>
            <a:picLocks noChangeAspect="1"/>
          </p:cNvPicPr>
          <p:nvPr/>
        </p:nvPicPr>
        <p:blipFill rotWithShape="1">
          <a:blip r:embed="rId3" cstate="print">
            <a:extLst>
              <a:ext uri="{28A0092B-C50C-407E-A947-70E740481C1C}">
                <a14:useLocalDpi xmlns:a14="http://schemas.microsoft.com/office/drawing/2010/main" val="0"/>
              </a:ext>
            </a:extLst>
          </a:blip>
          <a:srcRect r="15422"/>
          <a:stretch/>
        </p:blipFill>
        <p:spPr>
          <a:xfrm>
            <a:off x="5211417" y="1040529"/>
            <a:ext cx="3655687" cy="2361088"/>
          </a:xfrm>
          <a:prstGeom prst="rect">
            <a:avLst/>
          </a:prstGeom>
        </p:spPr>
      </p:pic>
      <p:cxnSp>
        <p:nvCxnSpPr>
          <p:cNvPr id="37" name="Соединительная линия уступом 36"/>
          <p:cNvCxnSpPr>
            <a:stCxn id="12" idx="3"/>
            <a:endCxn id="13" idx="1"/>
          </p:cNvCxnSpPr>
          <p:nvPr/>
        </p:nvCxnSpPr>
        <p:spPr>
          <a:xfrm flipV="1">
            <a:off x="4911983" y="3932383"/>
            <a:ext cx="231820" cy="544922"/>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6" idx="2"/>
            <a:endCxn id="8" idx="1"/>
          </p:cNvCxnSpPr>
          <p:nvPr/>
        </p:nvCxnSpPr>
        <p:spPr>
          <a:xfrm rot="16200000" flipH="1">
            <a:off x="4432504" y="4785183"/>
            <a:ext cx="274464" cy="1068944"/>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042633" y="1253275"/>
            <a:ext cx="1410238" cy="59886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6" name="Прямоугольник 45"/>
          <p:cNvSpPr/>
          <p:nvPr/>
        </p:nvSpPr>
        <p:spPr>
          <a:xfrm>
            <a:off x="3670480" y="2093622"/>
            <a:ext cx="863836" cy="19007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8" name="Прямоугольник 47"/>
          <p:cNvSpPr/>
          <p:nvPr/>
        </p:nvSpPr>
        <p:spPr>
          <a:xfrm>
            <a:off x="199447" y="984781"/>
            <a:ext cx="1368203" cy="70372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5</a:t>
            </a:r>
            <a:r>
              <a:rPr lang="ru-RU" sz="1350" dirty="0"/>
              <a:t> </a:t>
            </a:r>
            <a:r>
              <a:rPr lang="ru-RU" sz="1350" dirty="0">
                <a:solidFill>
                  <a:schemeClr val="tx1"/>
                </a:solidFill>
              </a:rPr>
              <a:t>Питание</a:t>
            </a:r>
          </a:p>
        </p:txBody>
      </p:sp>
      <p:cxnSp>
        <p:nvCxnSpPr>
          <p:cNvPr id="51" name="Соединительная линия уступом 50"/>
          <p:cNvCxnSpPr>
            <a:stCxn id="42" idx="1"/>
            <a:endCxn id="48" idx="3"/>
          </p:cNvCxnSpPr>
          <p:nvPr/>
        </p:nvCxnSpPr>
        <p:spPr>
          <a:xfrm rot="10800000">
            <a:off x="1567650" y="1336645"/>
            <a:ext cx="1474984" cy="216065"/>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Соединительная линия уступом 58"/>
          <p:cNvCxnSpPr>
            <a:stCxn id="46" idx="0"/>
          </p:cNvCxnSpPr>
          <p:nvPr/>
        </p:nvCxnSpPr>
        <p:spPr>
          <a:xfrm rot="16200000" flipV="1">
            <a:off x="2906330" y="897554"/>
            <a:ext cx="132939" cy="2259197"/>
          </a:xfrm>
          <a:prstGeom prst="bentConnector2">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flipV="1">
            <a:off x="1843201" y="1336643"/>
            <a:ext cx="0" cy="62403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402ADA3C-BAF9-476D-9633-B2E790785B33}" type="slidenum">
              <a:rPr lang="ru-RU" smtClean="0"/>
              <a:pPr/>
              <a:t>8</a:t>
            </a:fld>
            <a:endParaRPr lang="ru-RU"/>
          </a:p>
        </p:txBody>
      </p:sp>
      <p:sp>
        <p:nvSpPr>
          <p:cNvPr id="26"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
        <p:nvSpPr>
          <p:cNvPr id="27" name="Заголовок 1">
            <a:extLst>
              <a:ext uri="{FF2B5EF4-FFF2-40B4-BE49-F238E27FC236}">
                <a16:creationId xmlns:a16="http://schemas.microsoft.com/office/drawing/2014/main" id="{AE51D33C-181E-40F3-8DFC-A4CCF2E727B9}"/>
              </a:ext>
            </a:extLst>
          </p:cNvPr>
          <p:cNvSpPr txBox="1">
            <a:spLocks/>
          </p:cNvSpPr>
          <p:nvPr/>
        </p:nvSpPr>
        <p:spPr>
          <a:xfrm>
            <a:off x="1331640" y="275019"/>
            <a:ext cx="8440057"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100" b="1" dirty="0">
                <a:solidFill>
                  <a:schemeClr val="tx1"/>
                </a:solidFill>
              </a:rPr>
              <a:t>Внешний вид разработанного программного комплекса</a:t>
            </a:r>
          </a:p>
        </p:txBody>
      </p:sp>
    </p:spTree>
    <p:extLst>
      <p:ext uri="{BB962C8B-B14F-4D97-AF65-F5344CB8AC3E}">
        <p14:creationId xmlns:p14="http://schemas.microsoft.com/office/powerpoint/2010/main" val="148124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0">
            <a:extLst>
              <a:ext uri="{FF2B5EF4-FFF2-40B4-BE49-F238E27FC236}">
                <a16:creationId xmlns:a16="http://schemas.microsoft.com/office/drawing/2014/main" id="{C3B9F088-109A-47F9-8AB4-A81734901652}"/>
              </a:ext>
            </a:extLst>
          </p:cNvPr>
          <p:cNvSpPr>
            <a:spLocks noGrp="1"/>
          </p:cNvSpPr>
          <p:nvPr>
            <p:ph type="title"/>
          </p:nvPr>
        </p:nvSpPr>
        <p:spPr>
          <a:xfrm>
            <a:off x="201192" y="294149"/>
            <a:ext cx="8877992" cy="666750"/>
          </a:xfrm>
        </p:spPr>
        <p:txBody>
          <a:bodyPr>
            <a:noAutofit/>
          </a:bodyPr>
          <a:lstStyle/>
          <a:p>
            <a:pPr algn="ctr"/>
            <a:r>
              <a:rPr lang="ru-RU" altLang="ru-RU" sz="2100" b="1" dirty="0"/>
              <a:t>Исследование переходов сталь-диэлектрик</a:t>
            </a:r>
          </a:p>
        </p:txBody>
      </p:sp>
      <p:pic>
        <p:nvPicPr>
          <p:cNvPr id="2050" name="Picture 2" descr="Измерение">
            <a:extLst>
              <a:ext uri="{FF2B5EF4-FFF2-40B4-BE49-F238E27FC236}">
                <a16:creationId xmlns:a16="http://schemas.microsoft.com/office/drawing/2014/main" id="{6002E03D-0F38-46D2-8F3B-A9BD1DDA1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48" y="1448190"/>
            <a:ext cx="4784558" cy="3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id="{FC24DC90-7051-49C6-81F3-82A7FF4ADA71}"/>
              </a:ext>
            </a:extLst>
          </p:cNvPr>
          <p:cNvSpPr/>
          <p:nvPr/>
        </p:nvSpPr>
        <p:spPr>
          <a:xfrm>
            <a:off x="5207925" y="1448189"/>
            <a:ext cx="3661756" cy="1938992"/>
          </a:xfrm>
          <a:prstGeom prst="rect">
            <a:avLst/>
          </a:prstGeom>
        </p:spPr>
        <p:txBody>
          <a:bodyPr wrap="square">
            <a:spAutoFit/>
          </a:bodyPr>
          <a:lstStyle/>
          <a:p>
            <a:pPr algn="just"/>
            <a:r>
              <a:rPr lang="ru-RU" sz="1500" dirty="0"/>
              <a:t>Эксперимент проводился с участием двух материалов, расположенных на расстоянии 1 см друг от друга. Сканирующие измерения проводились с электротехнической сталью 1212 (образец №1), через диэлектрик (бумагу) и заканчивались на стали 3414 (образец №2).</a:t>
            </a:r>
          </a:p>
        </p:txBody>
      </p:sp>
      <p:sp>
        <p:nvSpPr>
          <p:cNvPr id="6" name="Прямоугольник 5">
            <a:extLst>
              <a:ext uri="{FF2B5EF4-FFF2-40B4-BE49-F238E27FC236}">
                <a16:creationId xmlns:a16="http://schemas.microsoft.com/office/drawing/2014/main" id="{FF2664A5-231E-4235-9D76-8021C2A49770}"/>
              </a:ext>
            </a:extLst>
          </p:cNvPr>
          <p:cNvSpPr/>
          <p:nvPr/>
        </p:nvSpPr>
        <p:spPr>
          <a:xfrm>
            <a:off x="5207924" y="3442777"/>
            <a:ext cx="3661757" cy="1938992"/>
          </a:xfrm>
          <a:prstGeom prst="rect">
            <a:avLst/>
          </a:prstGeom>
        </p:spPr>
        <p:txBody>
          <a:bodyPr wrap="square">
            <a:spAutoFit/>
          </a:bodyPr>
          <a:lstStyle/>
          <a:p>
            <a:pPr algn="just"/>
            <a:r>
              <a:rPr lang="ru-RU" sz="1500" dirty="0"/>
              <a:t>Измерения вносимого напряжения производились как непрерывно(путем перемещения ВТП с постоянной скоростью 1 мм/с), так и дискретно(изменение положения ВТП составляло 0,1 мм за шаг, время измерения за каждый шаг составляло 0.5 с).</a:t>
            </a:r>
          </a:p>
        </p:txBody>
      </p:sp>
      <p:sp>
        <p:nvSpPr>
          <p:cNvPr id="7" name="Номер слайда 6">
            <a:extLst>
              <a:ext uri="{FF2B5EF4-FFF2-40B4-BE49-F238E27FC236}">
                <a16:creationId xmlns:a16="http://schemas.microsoft.com/office/drawing/2014/main" id="{24938628-1868-4D07-B351-E89B24437CA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Нижний колонтитул 3"/>
          <p:cNvSpPr>
            <a:spLocks noGrp="1"/>
          </p:cNvSpPr>
          <p:nvPr>
            <p:ph type="ftr" sz="quarter" idx="11"/>
          </p:nvPr>
        </p:nvSpPr>
        <p:spPr>
          <a:xfrm>
            <a:off x="3124200" y="6356350"/>
            <a:ext cx="3031976" cy="365125"/>
          </a:xfrm>
        </p:spPr>
        <p:txBody>
          <a:bodyPr/>
          <a:lstStyle/>
          <a:p>
            <a:r>
              <a:rPr lang="ru-RU" dirty="0"/>
              <a:t>МНТ-2017</a:t>
            </a:r>
          </a:p>
          <a:p>
            <a:r>
              <a:rPr lang="ru-RU" dirty="0"/>
              <a:t>Томск 25-27 октября 2017</a:t>
            </a:r>
          </a:p>
        </p:txBody>
      </p:sp>
    </p:spTree>
    <p:extLst>
      <p:ext uri="{BB962C8B-B14F-4D97-AF65-F5344CB8AC3E}">
        <p14:creationId xmlns:p14="http://schemas.microsoft.com/office/powerpoint/2010/main" val="85635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734</Words>
  <Application>Microsoft Office PowerPoint</Application>
  <PresentationFormat>Экран (4:3)</PresentationFormat>
  <Paragraphs>101</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Arial</vt:lpstr>
      <vt:lpstr>Calibri</vt:lpstr>
      <vt:lpstr>Cambria Math</vt:lpstr>
      <vt:lpstr>Eurostile</vt:lpstr>
      <vt:lpstr>Times New Roman</vt:lpstr>
      <vt:lpstr>Тема Office</vt:lpstr>
      <vt:lpstr>ИССЛЕДОВАНИЕ ПЕРЕХОДОВ СТАЛЬ-ДИЭЛЕКТРИК С ИСПОЛЬЗОВАНИЕМ СВЕРХМИНИАТЮРНОГО ВИХРЕТОКОВОГО ПРЕОБРАЗОВАТЕЛЯ</vt:lpstr>
      <vt:lpstr>Презентация PowerPoint</vt:lpstr>
      <vt:lpstr>Презентация PowerPoint</vt:lpstr>
      <vt:lpstr>Презентация PowerPoint</vt:lpstr>
      <vt:lpstr>Вихретоковый метод</vt:lpstr>
      <vt:lpstr>Презентация PowerPoint</vt:lpstr>
      <vt:lpstr>Презентация PowerPoint</vt:lpstr>
      <vt:lpstr>Презентация PowerPoint</vt:lpstr>
      <vt:lpstr>Исследование переходов сталь-диэлектрик</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dc:creator>
  <cp:lastModifiedBy>Владимир Маликов</cp:lastModifiedBy>
  <cp:revision>25</cp:revision>
  <dcterms:created xsi:type="dcterms:W3CDTF">2016-06-28T07:16:12Z</dcterms:created>
  <dcterms:modified xsi:type="dcterms:W3CDTF">2018-05-23T17:49:41Z</dcterms:modified>
</cp:coreProperties>
</file>