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0603825"/>
  <p:notesSz cx="6858000" cy="9144000"/>
  <p:defaultTextStyle>
    <a:defPPr>
      <a:defRPr lang="ru-RU"/>
    </a:defPPr>
    <a:lvl1pPr marL="0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91514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83027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74541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66055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457568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949082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440596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932110" algn="l" defTabSz="29830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39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3546" y="156"/>
      </p:cViewPr>
      <p:guideLst>
        <p:guide orient="horz" pos="9639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203" y="9507024"/>
            <a:ext cx="18362295" cy="65599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0405" y="17342167"/>
            <a:ext cx="15121890" cy="7820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9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6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630829" y="5412345"/>
            <a:ext cx="11367670" cy="11529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27817" y="5412345"/>
            <a:ext cx="33742968" cy="11529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1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6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65" y="19665794"/>
            <a:ext cx="18362295" cy="6078259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465" y="12971210"/>
            <a:ext cx="18362295" cy="6694584"/>
          </a:xfrm>
        </p:spPr>
        <p:txBody>
          <a:bodyPr anchor="b"/>
          <a:lstStyle>
            <a:lvl1pPr marL="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1pPr>
            <a:lvl2pPr marL="149151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83027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7454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660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45756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94908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44059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93211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0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7817" y="31531860"/>
            <a:ext cx="22555319" cy="89176146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3181" y="31531860"/>
            <a:ext cx="22555319" cy="89176146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225573"/>
            <a:ext cx="19442430" cy="51006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6" y="6850442"/>
            <a:ext cx="9544944" cy="285493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14" indent="0">
              <a:buNone/>
              <a:defRPr sz="6600" b="1"/>
            </a:lvl2pPr>
            <a:lvl3pPr marL="2983027" indent="0">
              <a:buNone/>
              <a:defRPr sz="5900" b="1"/>
            </a:lvl3pPr>
            <a:lvl4pPr marL="4474541" indent="0">
              <a:buNone/>
              <a:defRPr sz="5300" b="1"/>
            </a:lvl4pPr>
            <a:lvl5pPr marL="5966055" indent="0">
              <a:buNone/>
              <a:defRPr sz="5300" b="1"/>
            </a:lvl5pPr>
            <a:lvl6pPr marL="7457568" indent="0">
              <a:buNone/>
              <a:defRPr sz="5300" b="1"/>
            </a:lvl6pPr>
            <a:lvl7pPr marL="8949082" indent="0">
              <a:buNone/>
              <a:defRPr sz="5300" b="1"/>
            </a:lvl7pPr>
            <a:lvl8pPr marL="10440596" indent="0">
              <a:buNone/>
              <a:defRPr sz="5300" b="1"/>
            </a:lvl8pPr>
            <a:lvl9pPr marL="11932110" indent="0">
              <a:buNone/>
              <a:defRPr sz="5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0136" y="9705379"/>
            <a:ext cx="9544944" cy="17632623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973873" y="6850442"/>
            <a:ext cx="9548694" cy="285493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14" indent="0">
              <a:buNone/>
              <a:defRPr sz="6600" b="1"/>
            </a:lvl2pPr>
            <a:lvl3pPr marL="2983027" indent="0">
              <a:buNone/>
              <a:defRPr sz="5900" b="1"/>
            </a:lvl3pPr>
            <a:lvl4pPr marL="4474541" indent="0">
              <a:buNone/>
              <a:defRPr sz="5300" b="1"/>
            </a:lvl4pPr>
            <a:lvl5pPr marL="5966055" indent="0">
              <a:buNone/>
              <a:defRPr sz="5300" b="1"/>
            </a:lvl5pPr>
            <a:lvl6pPr marL="7457568" indent="0">
              <a:buNone/>
              <a:defRPr sz="5300" b="1"/>
            </a:lvl6pPr>
            <a:lvl7pPr marL="8949082" indent="0">
              <a:buNone/>
              <a:defRPr sz="5300" b="1"/>
            </a:lvl7pPr>
            <a:lvl8pPr marL="10440596" indent="0">
              <a:buNone/>
              <a:defRPr sz="5300" b="1"/>
            </a:lvl8pPr>
            <a:lvl9pPr marL="11932110" indent="0">
              <a:buNone/>
              <a:defRPr sz="5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973873" y="9705379"/>
            <a:ext cx="9548694" cy="17632623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6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6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6" y="1218485"/>
            <a:ext cx="7107140" cy="5185649"/>
          </a:xfrm>
        </p:spPr>
        <p:txBody>
          <a:bodyPr anchor="b"/>
          <a:lstStyle>
            <a:lvl1pPr algn="l"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6056" y="1218488"/>
            <a:ext cx="12076509" cy="26119517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136" y="6404136"/>
            <a:ext cx="7107140" cy="20933868"/>
          </a:xfrm>
        </p:spPr>
        <p:txBody>
          <a:bodyPr/>
          <a:lstStyle>
            <a:lvl1pPr marL="0" indent="0">
              <a:buNone/>
              <a:defRPr sz="4500"/>
            </a:lvl1pPr>
            <a:lvl2pPr marL="1491514" indent="0">
              <a:buNone/>
              <a:defRPr sz="3900"/>
            </a:lvl2pPr>
            <a:lvl3pPr marL="2983027" indent="0">
              <a:buNone/>
              <a:defRPr sz="3200"/>
            </a:lvl3pPr>
            <a:lvl4pPr marL="4474541" indent="0">
              <a:buNone/>
              <a:defRPr sz="2900"/>
            </a:lvl4pPr>
            <a:lvl5pPr marL="5966055" indent="0">
              <a:buNone/>
              <a:defRPr sz="2900"/>
            </a:lvl5pPr>
            <a:lvl6pPr marL="7457568" indent="0">
              <a:buNone/>
              <a:defRPr sz="2900"/>
            </a:lvl6pPr>
            <a:lvl7pPr marL="8949082" indent="0">
              <a:buNone/>
              <a:defRPr sz="2900"/>
            </a:lvl7pPr>
            <a:lvl8pPr marL="10440596" indent="0">
              <a:buNone/>
              <a:defRPr sz="2900"/>
            </a:lvl8pPr>
            <a:lvl9pPr marL="11932110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1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80" y="21422677"/>
            <a:ext cx="12961620" cy="2529069"/>
          </a:xfrm>
        </p:spPr>
        <p:txBody>
          <a:bodyPr anchor="b"/>
          <a:lstStyle>
            <a:lvl1pPr algn="l"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4280" y="2734509"/>
            <a:ext cx="12961620" cy="18362295"/>
          </a:xfrm>
        </p:spPr>
        <p:txBody>
          <a:bodyPr/>
          <a:lstStyle>
            <a:lvl1pPr marL="0" indent="0">
              <a:buNone/>
              <a:defRPr sz="10400"/>
            </a:lvl1pPr>
            <a:lvl2pPr marL="1491514" indent="0">
              <a:buNone/>
              <a:defRPr sz="9100"/>
            </a:lvl2pPr>
            <a:lvl3pPr marL="2983027" indent="0">
              <a:buNone/>
              <a:defRPr sz="7800"/>
            </a:lvl3pPr>
            <a:lvl4pPr marL="4474541" indent="0">
              <a:buNone/>
              <a:defRPr sz="6600"/>
            </a:lvl4pPr>
            <a:lvl5pPr marL="5966055" indent="0">
              <a:buNone/>
              <a:defRPr sz="6600"/>
            </a:lvl5pPr>
            <a:lvl6pPr marL="7457568" indent="0">
              <a:buNone/>
              <a:defRPr sz="6600"/>
            </a:lvl6pPr>
            <a:lvl7pPr marL="8949082" indent="0">
              <a:buNone/>
              <a:defRPr sz="6600"/>
            </a:lvl7pPr>
            <a:lvl8pPr marL="10440596" indent="0">
              <a:buNone/>
              <a:defRPr sz="6600"/>
            </a:lvl8pPr>
            <a:lvl9pPr marL="11932110" indent="0">
              <a:buNone/>
              <a:defRPr sz="6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4280" y="23951746"/>
            <a:ext cx="12961620" cy="3591696"/>
          </a:xfrm>
        </p:spPr>
        <p:txBody>
          <a:bodyPr/>
          <a:lstStyle>
            <a:lvl1pPr marL="0" indent="0">
              <a:buNone/>
              <a:defRPr sz="4500"/>
            </a:lvl1pPr>
            <a:lvl2pPr marL="1491514" indent="0">
              <a:buNone/>
              <a:defRPr sz="3900"/>
            </a:lvl2pPr>
            <a:lvl3pPr marL="2983027" indent="0">
              <a:buNone/>
              <a:defRPr sz="3200"/>
            </a:lvl3pPr>
            <a:lvl4pPr marL="4474541" indent="0">
              <a:buNone/>
              <a:defRPr sz="2900"/>
            </a:lvl4pPr>
            <a:lvl5pPr marL="5966055" indent="0">
              <a:buNone/>
              <a:defRPr sz="2900"/>
            </a:lvl5pPr>
            <a:lvl6pPr marL="7457568" indent="0">
              <a:buNone/>
              <a:defRPr sz="2900"/>
            </a:lvl6pPr>
            <a:lvl7pPr marL="8949082" indent="0">
              <a:buNone/>
              <a:defRPr sz="2900"/>
            </a:lvl7pPr>
            <a:lvl8pPr marL="10440596" indent="0">
              <a:buNone/>
              <a:defRPr sz="2900"/>
            </a:lvl8pPr>
            <a:lvl9pPr marL="11932110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5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225573"/>
            <a:ext cx="19442430" cy="5100638"/>
          </a:xfrm>
          <a:prstGeom prst="rect">
            <a:avLst/>
          </a:prstGeom>
        </p:spPr>
        <p:txBody>
          <a:bodyPr vert="horz" lIns="298302" tIns="149151" rIns="298302" bIns="1491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5" y="7140895"/>
            <a:ext cx="19442430" cy="20197110"/>
          </a:xfrm>
          <a:prstGeom prst="rect">
            <a:avLst/>
          </a:prstGeom>
        </p:spPr>
        <p:txBody>
          <a:bodyPr vert="horz" lIns="298302" tIns="149151" rIns="298302" bIns="1491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80135" y="28365214"/>
            <a:ext cx="5040630" cy="1629370"/>
          </a:xfrm>
          <a:prstGeom prst="rect">
            <a:avLst/>
          </a:prstGeom>
        </p:spPr>
        <p:txBody>
          <a:bodyPr vert="horz" lIns="298302" tIns="149151" rIns="298302" bIns="14915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19DA-2E5D-4AEE-8CDC-C51E693B04B8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80924" y="28365214"/>
            <a:ext cx="6840855" cy="1629370"/>
          </a:xfrm>
          <a:prstGeom prst="rect">
            <a:avLst/>
          </a:prstGeom>
        </p:spPr>
        <p:txBody>
          <a:bodyPr vert="horz" lIns="298302" tIns="149151" rIns="298302" bIns="14915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481936" y="28365214"/>
            <a:ext cx="5040630" cy="1629370"/>
          </a:xfrm>
          <a:prstGeom prst="rect">
            <a:avLst/>
          </a:prstGeom>
        </p:spPr>
        <p:txBody>
          <a:bodyPr vert="horz" lIns="298302" tIns="149151" rIns="298302" bIns="14915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AE02-D65B-4B3C-A2E1-2AF97639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027" rtl="0" eaLnBrk="1" latinLnBrk="0" hangingPunct="1"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35" indent="-1118635" algn="l" defTabSz="2983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23710" indent="-932196" algn="l" defTabSz="2983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28784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220298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11811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»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203325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694840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186353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2677867" indent="-745757" algn="l" defTabSz="2983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1514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3027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74541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66055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57568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49082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596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32110" algn="l" defTabSz="2983027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Прямая соединительная линия 71"/>
          <p:cNvCxnSpPr/>
          <p:nvPr/>
        </p:nvCxnSpPr>
        <p:spPr>
          <a:xfrm>
            <a:off x="17896" y="28551384"/>
            <a:ext cx="21584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07515" y="2498093"/>
            <a:ext cx="20276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</a:t>
            </a:r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накопления деформации в очаге </a:t>
            </a:r>
            <a:r>
              <a:rPr lang="ru-RU" sz="4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предразрушения</a:t>
            </a:r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растяжении медно-никелевого сплава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340768" y="3821533"/>
            <a:ext cx="190103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Баранникова, С.В. Колосов, П.В.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Исхакова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Институт физики прочности и материаловедения СО РАН, г. Томск, </a:t>
            </a:r>
            <a:r>
              <a:rPr lang="ru-RU" alt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Россия</a:t>
            </a:r>
            <a:endParaRPr lang="ru-RU" altLang="ru-RU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"/>
              <p:cNvSpPr txBox="1">
                <a:spLocks noChangeArrowheads="1"/>
              </p:cNvSpPr>
              <p:nvPr/>
            </p:nvSpPr>
            <p:spPr bwMode="auto">
              <a:xfrm>
                <a:off x="718240" y="4960306"/>
                <a:ext cx="9723069" cy="8586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540000"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Настоящая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посвящена изучению локализации пластического течения мед­но-никелевого сплава МНМц-40-1,5 [1]. Образцы для механических испытаний в форме двусторонней лопатки с рабочей частью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0×10×2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мм подвергался одноосному растяжению со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скоростью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деформации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5,56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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–5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ru-RU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одновременно с регистрацией и анализом картин локализованной пластичности методом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двухэкспозиционной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спекл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-фотографии, позволяющим восстанавливать поле векторов смещения и вычислять компоненты тензора пластической дисторсии [2]. Применение логарифмического приема [3] позволило выявить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многостадийность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деформационного процесс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Cu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сплава и описать деформационную кривую уравнением 1.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(1)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40000"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исследования кинетики процесса эволюции паттернов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макролокализации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деформации использовались зависимости координат очагов локальных деформаций в образце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общей деформации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рис. 1 они приведены для процесса деформирования константана. На стадии параболического деформационного упрочнения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наблюдается неподвижная пространственно-периодическая структура с характерным пространственным периодом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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=3±0,5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мм. </a:t>
                </a:r>
                <a:r>
                  <a:rPr lang="be-BY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стадии предразрушения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&lt;0,5), очаги деформации становятся подвижными и зависимости </a:t>
                </a:r>
                <a:r>
                  <a:rPr lang="be-BY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положений оча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be-BY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ов локализованной де­фор­­ма­ции от времени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прямо­линейны (рис. 1). Скорости движения от­дельных очагов на этой стадии процесса составляют ~ 0,7·10</a:t>
                </a:r>
                <a:r>
                  <a:rPr lang="ru-RU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м/с.</a:t>
                </a:r>
                <a:endParaRPr lang="ru-RU" altLang="ru-RU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240" y="4960306"/>
                <a:ext cx="9723069" cy="8586966"/>
              </a:xfrm>
              <a:prstGeom prst="rect">
                <a:avLst/>
              </a:prstGeom>
              <a:blipFill rotWithShape="1">
                <a:blip r:embed="rId2"/>
                <a:stretch>
                  <a:fillRect l="-1003" t="-568" r="-940" b="-7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94" y="13547272"/>
            <a:ext cx="7154760" cy="51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650825" y="18574669"/>
            <a:ext cx="9668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Кинетическая диаграмма очагов локальных удлинений на стадиях параболического упрочнения 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предразрушения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сплава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-40%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-1,5%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степени уравнения, описывающего деформационную кривую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2042" y="20352334"/>
            <a:ext cx="966842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анализ полей смещений в исследуемом сплаве показали, что зоны макроскопической локализации отчетливо выявляются при рассмотрении распределений полутоновой картины интегральных локальных удлинений (рис. 2) с возможностью оценки величины накопленной локализованной деформации в различных координатах образца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каждый момент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3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интервала общих деформаций от 30 до 47%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зависимости коэффициента деформационного упрочнения θ (кривая 1) и интегральных деформаций вдоль средней линии образца для координат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25±0,75 мм (кривая 2), 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38±0,75 мм (кривая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54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параболического деформационного упрочнения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=0,5) различие между накопленной максимальной (кривая 2) и минимальной (кривая 3) локальной деформацией оказывается невелико, в то время как на стадии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предразрушения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&lt;0,5) данное различие становится существенным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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42,5%, что соответствует пределу прочности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θ=0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54000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предразрушения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вся деформация локализуется в одном месте – месте будущего разрушения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25±0,75 мм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областях скорость накопления деформации резко падает (рис. 3, кривая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26815" y="27831304"/>
            <a:ext cx="18349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выполнена в рамках государственного задания ИФПМ СО РАН, проект 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FWRW-2021-0011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546629" y="20875479"/>
            <a:ext cx="94377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пластического течения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макроскопической деформации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приобретать различные формы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с различной скоростью в одной и той же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образца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наблюдаемых при пластической деформации, картин локализации однозначным образом соответствуют действующим на разных стадиях законам деформационного упрочнения и меняются вместе со сменой последнего.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распределений локальных деформаций в образце позволяет выявить зарождение очага разрушения примерно за 10% деформации до предела прочности и прогнозировать запас пластичности для режимов обработки металлов давлением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7516" y="28551384"/>
            <a:ext cx="20276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Л.П.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Смирягин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Смирягина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Белов. Промышленные цветные металлы и сплавы. М.: Металлургия, 1970.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Zuev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Barannikova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(9):458,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1–30.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В.И. Трефилов, В.Ф. Моисеев, Э.П.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Печковский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Деформационное упрочнение и разрушение поликристаллических металлов / Под ред. акад. В.И. Трефилова. Киев: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думка. 1987.</a:t>
            </a:r>
          </a:p>
        </p:txBody>
      </p:sp>
      <p:pic>
        <p:nvPicPr>
          <p:cNvPr id="32" name="Рисунок 31"/>
          <p:cNvPicPr/>
          <p:nvPr/>
        </p:nvPicPr>
        <p:blipFill rotWithShape="1">
          <a:blip r:embed="rId4"/>
          <a:srcRect l="32681" t="17647" r="55000" b="16103"/>
          <a:stretch/>
        </p:blipFill>
        <p:spPr bwMode="auto">
          <a:xfrm rot="16200000">
            <a:off x="13326928" y="3440491"/>
            <a:ext cx="5877109" cy="943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1524443" y="11557496"/>
            <a:ext cx="9437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Распределение накопленной деформации по образцу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-40%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-1,5%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интервале деформаций от 30 до 47%.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 descr="C:\Users\Сергей\Downloads\fi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665" y="12670013"/>
            <a:ext cx="878963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11546629" y="18974320"/>
            <a:ext cx="9437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Зависимости коэффициента деформационного упрочнения от общей деформации (кривая 1); максимального (кривая 2) и минимального (кривая 3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уровней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удлинений в очагах деформации.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2"/>
            <a:ext cx="21602700" cy="2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7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533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Cambria Math</vt:lpstr>
      <vt:lpstr>Symbol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User1</cp:lastModifiedBy>
  <cp:revision>47</cp:revision>
  <dcterms:created xsi:type="dcterms:W3CDTF">2021-08-24T07:11:19Z</dcterms:created>
  <dcterms:modified xsi:type="dcterms:W3CDTF">2024-04-16T12:50:01Z</dcterms:modified>
</cp:coreProperties>
</file>