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800DC-398A-4286-BF8E-54450F250602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AE40-53F6-4F81-B7BA-8C79A8F535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2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B12DF-39EC-4BCD-BE3E-55A0F2B1958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73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09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83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4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46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21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3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810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15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23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AC0B8-B8D6-460A-83C0-F21F4C20CB3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F7F6B-77E3-4AF2-A48F-D023E765CD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56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petr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630616" cy="1442591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b="1" dirty="0">
                <a:latin typeface="+mn-lt"/>
                <a:cs typeface="Times New Roman" panose="02020603050405020304" pitchFamily="18" charset="0"/>
              </a:rPr>
              <a:t>ФУНКЦИОНАЛЬНЫЕ ЗАКОНОМЕРНОСТИ УСТАЛОСТНОГО И ФРИКЦИОННОГО  МЕХАНИЗМА РАЗРУШЕНИЯ МЕТАЛЛОВ</a:t>
            </a:r>
            <a:r>
              <a:rPr lang="ru-RU" sz="2800" b="1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+mn-lt"/>
                <a:cs typeface="Times New Roman" panose="02020603050405020304" pitchFamily="18" charset="0"/>
              </a:rPr>
            </a:br>
            <a:r>
              <a:rPr lang="ru-RU" sz="2800" b="1" i="1" dirty="0">
                <a:latin typeface="+mn-lt"/>
                <a:cs typeface="Times New Roman" panose="02020603050405020304" pitchFamily="18" charset="0"/>
              </a:rPr>
              <a:t>Петрова И.М</a:t>
            </a:r>
            <a:r>
              <a:rPr lang="ru-RU" sz="2800" b="1" i="1" dirty="0" smtClean="0">
                <a:latin typeface="+mn-lt"/>
                <a:cs typeface="Times New Roman" panose="02020603050405020304" pitchFamily="18" charset="0"/>
              </a:rPr>
              <a:t>.</a:t>
            </a:r>
            <a:br>
              <a:rPr lang="ru-RU" sz="2800" b="1" i="1" dirty="0" smtClean="0">
                <a:latin typeface="+mn-lt"/>
                <a:cs typeface="Times New Roman" panose="02020603050405020304" pitchFamily="18" charset="0"/>
              </a:rPr>
            </a:br>
            <a:r>
              <a:rPr lang="ru-RU" sz="3600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+mn-lt"/>
                <a:cs typeface="Times New Roman" panose="02020603050405020304" pitchFamily="18" charset="0"/>
              </a:rPr>
            </a:br>
            <a:r>
              <a:rPr lang="ru-RU" sz="2400" dirty="0">
                <a:latin typeface="+mn-lt"/>
                <a:cs typeface="Times New Roman" panose="02020603050405020304" pitchFamily="18" charset="0"/>
              </a:rPr>
              <a:t>ИМАШ РАН, Москва, М. </a:t>
            </a:r>
            <a:r>
              <a:rPr lang="ru-RU" sz="2400" dirty="0" err="1">
                <a:latin typeface="+mn-lt"/>
                <a:cs typeface="Times New Roman" panose="02020603050405020304" pitchFamily="18" charset="0"/>
              </a:rPr>
              <a:t>Харитоньевский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 пер. 4, Москва 101000, Россия. (</a:t>
            </a:r>
            <a:r>
              <a:rPr lang="en-US" sz="2400" u="sng" dirty="0" err="1">
                <a:latin typeface="+mn-lt"/>
                <a:cs typeface="Times New Roman" panose="02020603050405020304" pitchFamily="18" charset="0"/>
                <a:hlinkClick r:id="rId2"/>
              </a:rPr>
              <a:t>impetr</a:t>
            </a:r>
            <a:r>
              <a:rPr lang="ru-RU" sz="2400" u="sng" dirty="0">
                <a:latin typeface="+mn-lt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400" u="sng" dirty="0">
                <a:latin typeface="+mn-lt"/>
                <a:cs typeface="Times New Roman" panose="02020603050405020304" pitchFamily="18" charset="0"/>
                <a:hlinkClick r:id="rId2"/>
              </a:rPr>
              <a:t>mail</a:t>
            </a:r>
            <a:r>
              <a:rPr lang="ru-RU" sz="2400" u="sng" dirty="0">
                <a:latin typeface="+mn-lt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>
                <a:latin typeface="+mn-lt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2400" dirty="0">
                <a:latin typeface="+mn-lt"/>
                <a:cs typeface="Times New Roman" panose="02020603050405020304" pitchFamily="18" charset="0"/>
              </a:rPr>
              <a:t>)</a:t>
            </a:r>
            <a:br>
              <a:rPr lang="ru-RU" sz="2400" dirty="0">
                <a:latin typeface="+mn-lt"/>
                <a:cs typeface="Times New Roman" panose="02020603050405020304" pitchFamily="18" charset="0"/>
              </a:rPr>
            </a:br>
            <a:endParaRPr lang="ru-RU" sz="24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9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12068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/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Значительный парк изделий машиностроения работает при динамическом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нагружении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износ и усталостные разрушения в большой степени определяют их работоспособность и надежность. При моделировании усталостной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долговечности следует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два режима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мало 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многоцикловой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усталости -поверхностный;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гигацикловой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усталости -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внутренний, когда трещина развивается от дефекта, имеющегося материале, часто с образованием мелкозернистой области.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приводит к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дальнейшему снижению предела усталости для долговечностей превышающих 10</a:t>
            </a:r>
            <a:r>
              <a:rPr lang="ru-RU" sz="8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циклов.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 увеличения сроков эксплуатации  механических систем привела к необходимости  исследования поведения материалов  в широком диапазоне чисел циклов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малоцикловой до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гигацикловой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области циклической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усталости. В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условиях требуемый уровень надежности и долговечности механических систем, находящихся в эксплуатации, должен  быть рассмотрен с учетом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длительности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степени влияния сопутствующих эксплуатационных  факторов, особенно износа, на накопление повреждений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8000" dirty="0" smtClean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/>
              <a:t>Пример кривой усталости в широком диапазоне чисел  циклов представлен на рис.1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58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3955" y="-1143000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66444" y="171926"/>
            <a:ext cx="396044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379918"/>
              </p:ext>
            </p:extLst>
          </p:nvPr>
        </p:nvGraphicFramePr>
        <p:xfrm>
          <a:off x="4860032" y="457200"/>
          <a:ext cx="24479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Точечный рисунок" r:id="rId5" imgW="3038095" imgH="885949" progId="Paint.Picture">
                  <p:embed/>
                </p:oleObj>
              </mc:Choice>
              <mc:Fallback>
                <p:oleObj name="Точечный рисунок" r:id="rId5" imgW="3038095" imgH="88594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57200"/>
                        <a:ext cx="244792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557967" y="126876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Рис.1. Пример кривой усталости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широком диапазоне чисел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Науглероженная цементированная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ультразвуковые частоты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Tridello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Boursier-Niutta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M.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Rossetto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F.Berto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D. S.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Paolino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099" y="3717033"/>
            <a:ext cx="77653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I-первый режим, отказ, вызванный поверхностным дефектом, при высокой амплитуде напряжения (малоцикловая усталость);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-второй режим - отказ, вызванный поверхностным дефектом, когда действующие напряжения не превышают предела упругости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многоцикловая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усталости);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-третий режим -отказ, вызванный наличием внутреннего включения, или образованием мелкозернистой области при низкой амплитуде напряжения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гигацикловая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усталость). 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усталости  при вероятностях разрушения Р = 50%; 10% и 1% хорошо согласуются с экспериментальными данными, особенно для I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IIрежимов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отказа, как показано на рис. 1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-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-17187" y="-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/>
          </a:p>
        </p:txBody>
      </p:sp>
      <p:pic>
        <p:nvPicPr>
          <p:cNvPr id="16" name="Объект 3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3099" y="192708"/>
            <a:ext cx="396044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17187" y="-415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657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395536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453" y="444915"/>
            <a:ext cx="5885715" cy="30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084168" y="620688"/>
            <a:ext cx="29523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Рис. 2  Функции распределения долговечностей при программном </a:t>
            </a:r>
            <a:r>
              <a:rPr lang="ru-RU" dirty="0" err="1"/>
              <a:t>нагружении</a:t>
            </a:r>
            <a:r>
              <a:rPr lang="ru-RU" dirty="0"/>
              <a:t> для экспоненциального закона распределения </a:t>
            </a:r>
            <a:endParaRPr lang="ru-RU" dirty="0" smtClean="0"/>
          </a:p>
          <a:p>
            <a:r>
              <a:rPr lang="ru-RU" dirty="0" smtClean="0"/>
              <a:t> 1- </a:t>
            </a:r>
            <a:r>
              <a:rPr lang="en-US" dirty="0" err="1"/>
              <a:t>σ</a:t>
            </a:r>
            <a:r>
              <a:rPr lang="en-US" baseline="-25000" dirty="0" err="1"/>
              <a:t>amax</a:t>
            </a:r>
            <a:r>
              <a:rPr lang="ru-RU" dirty="0"/>
              <a:t> / </a:t>
            </a:r>
            <a:r>
              <a:rPr lang="en-US" dirty="0"/>
              <a:t>σ</a:t>
            </a:r>
            <a:r>
              <a:rPr lang="ru-RU" baseline="-25000" dirty="0"/>
              <a:t>-1</a:t>
            </a:r>
            <a:r>
              <a:rPr lang="ru-RU" dirty="0"/>
              <a:t>  = 1,3;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2 </a:t>
            </a:r>
            <a:r>
              <a:rPr lang="ru-RU" dirty="0"/>
              <a:t>- </a:t>
            </a:r>
            <a:r>
              <a:rPr lang="en-US" dirty="0" err="1"/>
              <a:t>σ</a:t>
            </a:r>
            <a:r>
              <a:rPr lang="en-US" baseline="-25000" dirty="0" err="1"/>
              <a:t>amax</a:t>
            </a:r>
            <a:r>
              <a:rPr lang="ru-RU" dirty="0"/>
              <a:t> / </a:t>
            </a:r>
            <a:r>
              <a:rPr lang="en-US" dirty="0"/>
              <a:t>σ</a:t>
            </a:r>
            <a:r>
              <a:rPr lang="ru-RU" baseline="-25000" dirty="0"/>
              <a:t>-1</a:t>
            </a:r>
            <a:r>
              <a:rPr lang="ru-RU" dirty="0"/>
              <a:t>  = 1,2;  </a:t>
            </a:r>
          </a:p>
          <a:p>
            <a:r>
              <a:rPr lang="ru-RU" dirty="0" smtClean="0"/>
              <a:t> 3 </a:t>
            </a:r>
            <a:r>
              <a:rPr lang="ru-RU" dirty="0"/>
              <a:t>- </a:t>
            </a:r>
            <a:r>
              <a:rPr lang="en-US" dirty="0" err="1"/>
              <a:t>σ</a:t>
            </a:r>
            <a:r>
              <a:rPr lang="en-US" baseline="-25000" dirty="0" err="1"/>
              <a:t>amax</a:t>
            </a:r>
            <a:r>
              <a:rPr lang="ru-RU" dirty="0"/>
              <a:t> / </a:t>
            </a:r>
            <a:r>
              <a:rPr lang="en-US" dirty="0"/>
              <a:t>σ</a:t>
            </a:r>
            <a:r>
              <a:rPr lang="ru-RU" baseline="-25000" dirty="0"/>
              <a:t>-1</a:t>
            </a:r>
            <a:r>
              <a:rPr lang="ru-RU" dirty="0"/>
              <a:t>  = 1,1; </a:t>
            </a:r>
            <a:endParaRPr lang="ru-RU" dirty="0" smtClean="0"/>
          </a:p>
          <a:p>
            <a:r>
              <a:rPr lang="ru-RU" dirty="0" smtClean="0"/>
              <a:t> 4 </a:t>
            </a:r>
            <a:r>
              <a:rPr lang="ru-RU" dirty="0"/>
              <a:t>- </a:t>
            </a:r>
            <a:r>
              <a:rPr lang="en-US" dirty="0" err="1"/>
              <a:t>σ</a:t>
            </a:r>
            <a:r>
              <a:rPr lang="en-US" baseline="-25000" dirty="0" err="1"/>
              <a:t>amax</a:t>
            </a:r>
            <a:r>
              <a:rPr lang="ru-RU" dirty="0"/>
              <a:t> / </a:t>
            </a:r>
            <a:r>
              <a:rPr lang="en-US" dirty="0"/>
              <a:t>σ</a:t>
            </a:r>
            <a:r>
              <a:rPr lang="ru-RU" baseline="-25000" dirty="0"/>
              <a:t>-1</a:t>
            </a:r>
            <a:r>
              <a:rPr lang="ru-RU" dirty="0"/>
              <a:t>  = 1,05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0017" y="3933056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рис.2 представлены функции распределения долговечностей, полученные в результате испытаний, проведенных в ИМАШ при плоском изгибе до базы  10</a:t>
            </a:r>
            <a:r>
              <a:rPr lang="ru-RU" baseline="30000" dirty="0"/>
              <a:t>9</a:t>
            </a:r>
            <a:r>
              <a:rPr lang="ru-RU" dirty="0"/>
              <a:t> чисел циклов при регулярном и нерегулярном </a:t>
            </a:r>
            <a:r>
              <a:rPr lang="ru-RU" dirty="0" err="1"/>
              <a:t>нагружении</a:t>
            </a:r>
            <a:r>
              <a:rPr lang="ru-RU" dirty="0"/>
              <a:t>,.соответствующем экспоненциальному закону распределения ( </a:t>
            </a:r>
            <a:r>
              <a:rPr lang="en-US" dirty="0"/>
              <a:t>σ</a:t>
            </a:r>
            <a:r>
              <a:rPr lang="ru-RU" baseline="-25000" dirty="0"/>
              <a:t>-1</a:t>
            </a:r>
            <a:r>
              <a:rPr lang="ru-RU" dirty="0"/>
              <a:t>- предел усталости, соответствующий долговечности   10</a:t>
            </a:r>
            <a:r>
              <a:rPr lang="ru-RU" baseline="30000" dirty="0"/>
              <a:t>7</a:t>
            </a:r>
            <a:r>
              <a:rPr lang="ru-RU" dirty="0"/>
              <a:t> циклов,   </a:t>
            </a:r>
            <a:r>
              <a:rPr lang="en-US" dirty="0" err="1"/>
              <a:t>σ</a:t>
            </a:r>
            <a:r>
              <a:rPr lang="en-US" baseline="-25000" dirty="0" err="1"/>
              <a:t>amax</a:t>
            </a:r>
            <a:r>
              <a:rPr lang="ru-RU" dirty="0"/>
              <a:t>– максимальная амплитуда в блоке </a:t>
            </a:r>
            <a:r>
              <a:rPr lang="ru-RU" dirty="0" err="1"/>
              <a:t>нагружения</a:t>
            </a:r>
            <a:r>
              <a:rPr lang="ru-RU" dirty="0"/>
              <a:t>). Частота </a:t>
            </a:r>
            <a:r>
              <a:rPr lang="ru-RU" dirty="0" err="1" smtClean="0"/>
              <a:t>нагружени</a:t>
            </a:r>
            <a:r>
              <a:rPr lang="ru-RU" dirty="0" err="1"/>
              <a:t>я</a:t>
            </a:r>
            <a:r>
              <a:rPr lang="ru-RU" dirty="0" smtClean="0"/>
              <a:t>  </a:t>
            </a:r>
            <a:r>
              <a:rPr lang="ru-RU" dirty="0"/>
              <a:t>была равна </a:t>
            </a:r>
            <a:r>
              <a:rPr lang="ru-RU" dirty="0" smtClean="0"/>
              <a:t>100 </a:t>
            </a:r>
            <a:r>
              <a:rPr lang="ru-RU" dirty="0" err="1"/>
              <a:t>гц</a:t>
            </a:r>
            <a:endParaRPr lang="ru-RU" dirty="0"/>
          </a:p>
        </p:txBody>
      </p:sp>
      <p:pic>
        <p:nvPicPr>
          <p:cNvPr id="7" name="Объект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329" y="532801"/>
            <a:ext cx="5885715" cy="30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679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6707088" cy="2434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857403"/>
          </a:xfrm>
        </p:spPr>
        <p:txBody>
          <a:bodyPr>
            <a:noAutofit/>
          </a:bodyPr>
          <a:lstStyle/>
          <a:p>
            <a:r>
              <a:rPr lang="ru-RU" sz="1800" dirty="0"/>
              <a:t>Так как при динамическом </a:t>
            </a:r>
            <a:r>
              <a:rPr lang="ru-RU" sz="1800" dirty="0" err="1"/>
              <a:t>нагружении</a:t>
            </a:r>
            <a:r>
              <a:rPr lang="ru-RU" sz="1800" dirty="0"/>
              <a:t> трещина достаточно </a:t>
            </a:r>
            <a:r>
              <a:rPr lang="ru-RU" sz="1800" dirty="0" smtClean="0"/>
              <a:t> часто  начинает </a:t>
            </a:r>
            <a:r>
              <a:rPr lang="ru-RU" sz="1800" dirty="0"/>
              <a:t>развивается от поверхности или в </a:t>
            </a:r>
            <a:r>
              <a:rPr lang="ru-RU" sz="1800" dirty="0" err="1"/>
              <a:t>приповерхостной</a:t>
            </a:r>
            <a:r>
              <a:rPr lang="ru-RU" sz="1800" dirty="0"/>
              <a:t> зоне, следует рассмотреть и оценить влияние износа на накопление повреждений. </a:t>
            </a:r>
          </a:p>
          <a:p>
            <a:r>
              <a:rPr lang="ru-RU" sz="1800" dirty="0"/>
              <a:t>Трактовка износа,  как усталостного разрушения поверхностного слоя </a:t>
            </a:r>
            <a:r>
              <a:rPr lang="ru-RU" sz="1800" dirty="0" smtClean="0"/>
              <a:t>[</a:t>
            </a:r>
            <a:r>
              <a:rPr lang="ru-RU" sz="1800" dirty="0" err="1" smtClean="0"/>
              <a:t>И.В.Крагельский</a:t>
            </a:r>
            <a:r>
              <a:rPr lang="ru-RU" sz="1800" dirty="0" smtClean="0"/>
              <a:t>] </a:t>
            </a:r>
            <a:r>
              <a:rPr lang="ru-RU" sz="1800" dirty="0"/>
              <a:t>сближает задачи </a:t>
            </a:r>
            <a:r>
              <a:rPr lang="ru-RU" sz="1800" dirty="0" err="1"/>
              <a:t>триботехники</a:t>
            </a:r>
            <a:r>
              <a:rPr lang="ru-RU" sz="1800" dirty="0"/>
              <a:t> с задачами динамического </a:t>
            </a:r>
            <a:r>
              <a:rPr lang="ru-RU" sz="1800" dirty="0" err="1"/>
              <a:t>нагружения</a:t>
            </a:r>
            <a:r>
              <a:rPr lang="ru-RU" sz="1800" dirty="0"/>
              <a:t> в области исследования процессов накопления повреждений в конструкционных материалах, приводящих к разрушению  детали и отказу механической системы в целом. </a:t>
            </a:r>
          </a:p>
          <a:p>
            <a:r>
              <a:rPr lang="ru-RU" sz="1800" dirty="0" smtClean="0"/>
              <a:t>Знакопеременная деформация материала поверхностного слоя при трении возникает при скольжении по нему внедрившегося выступа шероховатой поверхности </a:t>
            </a:r>
            <a:r>
              <a:rPr lang="ru-RU" sz="1800" dirty="0" err="1" smtClean="0"/>
              <a:t>контр-тела</a:t>
            </a:r>
            <a:r>
              <a:rPr lang="ru-RU" sz="1800" dirty="0" smtClean="0"/>
              <a:t>. Каждое сечение истираемого тела последовательно подвергается сжимающим и растягивающим напряжениям. Разрушение поверхностей при трении происходит в условиях </a:t>
            </a:r>
            <a:r>
              <a:rPr lang="ru-RU" sz="1800" dirty="0" err="1" smtClean="0"/>
              <a:t>многоцикловой</a:t>
            </a:r>
            <a:r>
              <a:rPr lang="ru-RU" sz="1800" dirty="0" smtClean="0"/>
              <a:t> (упругий контакт) и малоцикловой (пластический контакт) усталости.  При  упругом оттеснении материала число циклов, приводящих к разрушению </a:t>
            </a:r>
            <a:r>
              <a:rPr lang="en-US" sz="1800" dirty="0" smtClean="0"/>
              <a:t>n</a:t>
            </a:r>
            <a:r>
              <a:rPr lang="ru-RU" sz="1800" dirty="0" smtClean="0"/>
              <a:t>→∞,  при пластическом 1 &lt;</a:t>
            </a:r>
            <a:r>
              <a:rPr lang="en-US" sz="1800" dirty="0" smtClean="0"/>
              <a:t>n</a:t>
            </a:r>
            <a:r>
              <a:rPr lang="ru-RU" sz="1800" dirty="0" smtClean="0"/>
              <a:t>&lt;∞. Условие осуществления этих видов разрушения зависит от соотношения </a:t>
            </a:r>
            <a:r>
              <a:rPr lang="en-US" sz="1800" dirty="0" smtClean="0"/>
              <a:t>h</a:t>
            </a:r>
            <a:r>
              <a:rPr lang="ru-RU" sz="1800" dirty="0" smtClean="0"/>
              <a:t>/</a:t>
            </a:r>
            <a:r>
              <a:rPr lang="en-US" sz="1800" dirty="0" smtClean="0"/>
              <a:t>R</a:t>
            </a:r>
            <a:r>
              <a:rPr lang="ru-RU" sz="1800" dirty="0" smtClean="0"/>
              <a:t> – высоты  и радиуса закругления неровности шероховатой поверхности </a:t>
            </a:r>
            <a:r>
              <a:rPr lang="ru-RU" sz="1800" dirty="0" err="1" smtClean="0"/>
              <a:t>контр-тела</a:t>
            </a:r>
            <a:r>
              <a:rPr lang="ru-RU" sz="1800" dirty="0" smtClean="0"/>
              <a:t> соответственно. Во всех случаях разрушение поверхности металлов обусловлено прежде всего интенсивностью протекания пластической деформации [</a:t>
            </a:r>
            <a:r>
              <a:rPr lang="ru-RU" sz="1800" dirty="0" err="1" smtClean="0"/>
              <a:t>И.В.Крагельский</a:t>
            </a:r>
            <a:r>
              <a:rPr lang="ru-RU" sz="1800" dirty="0" smtClean="0"/>
              <a:t>].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2092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459432"/>
            <a:ext cx="7211144" cy="4594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5544616"/>
          </a:xfrm>
        </p:spPr>
        <p:txBody>
          <a:bodyPr>
            <a:normAutofit fontScale="92500"/>
          </a:bodyPr>
          <a:lstStyle/>
          <a:p>
            <a:r>
              <a:rPr lang="ru-RU" sz="2000" dirty="0"/>
              <a:t>При трении различные стадии усталостного процесса проявляются через зависимость коэффициента трения от нагрузки (рис.3). Нисходящая ветвь характеризует область упругого контакта (</a:t>
            </a:r>
            <a:r>
              <a:rPr lang="ru-RU" sz="2000" dirty="0" err="1"/>
              <a:t>многоцикловая</a:t>
            </a:r>
            <a:r>
              <a:rPr lang="ru-RU" sz="2000" dirty="0"/>
              <a:t> усталость), восходящая – пластического (малоцикловая усталость), между которыми находится область перехода от одного вида контакта к </a:t>
            </a:r>
            <a:r>
              <a:rPr lang="ru-RU" sz="2000" dirty="0" smtClean="0"/>
              <a:t>другому  [</a:t>
            </a:r>
            <a:r>
              <a:rPr lang="ru-RU" sz="2000" dirty="0" err="1" smtClean="0"/>
              <a:t>Крагельский</a:t>
            </a:r>
            <a:r>
              <a:rPr lang="ru-RU" sz="2000" dirty="0" smtClean="0"/>
              <a:t>, Марченко]. </a:t>
            </a:r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Рис. 3                                                           Рис. </a:t>
            </a:r>
            <a:r>
              <a:rPr lang="ru-RU" sz="2000" dirty="0"/>
              <a:t>4</a:t>
            </a:r>
          </a:p>
          <a:p>
            <a:r>
              <a:rPr lang="ru-RU" sz="2000" dirty="0" smtClean="0"/>
              <a:t>Испытания </a:t>
            </a:r>
            <a:r>
              <a:rPr lang="ru-RU" sz="2000" dirty="0"/>
              <a:t>в интервале нагрузок 60-300Н показали, что между числом циклов до разрушения и интенсивностью износа существует обратно пропорциональная зависимость (</a:t>
            </a:r>
            <a:r>
              <a:rPr lang="ru-RU" sz="2000" dirty="0" smtClean="0"/>
              <a:t>рис.4). [[</a:t>
            </a:r>
            <a:r>
              <a:rPr lang="ru-RU" sz="2000" dirty="0" err="1" smtClean="0"/>
              <a:t>Крагельский</a:t>
            </a:r>
            <a:r>
              <a:rPr lang="ru-RU" sz="2000" dirty="0" smtClean="0"/>
              <a:t>, Марченко]. </a:t>
            </a:r>
            <a:endParaRPr lang="ru-RU" sz="20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478045"/>
              </p:ext>
            </p:extLst>
          </p:nvPr>
        </p:nvGraphicFramePr>
        <p:xfrm>
          <a:off x="5724128" y="4065769"/>
          <a:ext cx="367109" cy="192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109"/>
              </a:tblGrid>
              <a:tr h="4572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148875"/>
              </p:ext>
            </p:extLst>
          </p:nvPr>
        </p:nvGraphicFramePr>
        <p:xfrm>
          <a:off x="1187624" y="2996952"/>
          <a:ext cx="1800200" cy="1849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Точечный рисунок" r:id="rId3" imgW="1467055" imgH="1504762" progId="Paint.Picture">
                  <p:embed/>
                </p:oleObj>
              </mc:Choice>
              <mc:Fallback>
                <p:oleObj name="Точечный рисунок" r:id="rId3" imgW="1467055" imgH="1504762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996952"/>
                        <a:ext cx="1800200" cy="18495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382" y="2780928"/>
            <a:ext cx="227128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171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-1143388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 descr="Описание: Описание: Описание: Описание: Marchenko-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5576" y="404664"/>
            <a:ext cx="698477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11068" y="3645024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Рис.5.Кривые фрикционной усталости для одноименных пар ХН35ВТ, ПТ-7М и ВТ1-00- ПТ-7М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Марченко Е.А.,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Хрущов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М.М., Каплунов С.М., Панов В.А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endParaRPr lang="ru-RU" sz="1600" dirty="0" smtClean="0"/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работах [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И.М.Петрова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Е.А.Марченко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М.М.Хрущов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И.А.Буяновский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показано, что в  зоне фрикционного контакта элементов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трибосопряжений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реализуется накопление повреждений, соответствующее малоцикловой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многоцикловой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усталости.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между величиной приведенных напряжений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ru-R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ru-R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числом циклов до разрушения для упругого контакта и деформаций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пластического</a:t>
            </a:r>
            <a:r>
              <a:rPr lang="ru-RU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фрикционной усталости, характеризует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рис.5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Трактовка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износа, как усталостного разрушения поверхностного слоя,  сближает задачи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триботехники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задачами оценки накопления повреждений в конструкционных материалах при  динамическом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2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835696" y="-387424"/>
            <a:ext cx="7067128" cy="216024"/>
          </a:xfrm>
        </p:spPr>
        <p:txBody>
          <a:bodyPr>
            <a:normAutofit fontScale="90000"/>
          </a:bodyPr>
          <a:lstStyle/>
          <a:p>
            <a:pPr algn="l"/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0"/>
            <a:ext cx="7931224" cy="6525344"/>
          </a:xfrm>
        </p:spPr>
        <p:txBody>
          <a:bodyPr>
            <a:normAutofit fontScale="77500" lnSpcReduction="20000"/>
          </a:bodyPr>
          <a:lstStyle/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Усталостный </a:t>
            </a:r>
            <a:r>
              <a:rPr lang="ru-RU" sz="2400" dirty="0"/>
              <a:t>характер накопления повреждений, зафиксированный при испытании на моделях фрикционного контакта, подтверждают экспериментально полученные </a:t>
            </a:r>
            <a:r>
              <a:rPr lang="ru-RU" sz="2400" dirty="0" smtClean="0"/>
              <a:t>кривые </a:t>
            </a:r>
            <a:r>
              <a:rPr lang="ru-RU" sz="2400" dirty="0"/>
              <a:t>усталости (рис. </a:t>
            </a:r>
            <a:r>
              <a:rPr lang="ru-RU" sz="2400" dirty="0" smtClean="0"/>
              <a:t>6): </a:t>
            </a:r>
            <a:r>
              <a:rPr lang="ru-RU" sz="2400" dirty="0"/>
              <a:t>где </a:t>
            </a:r>
            <a:r>
              <a:rPr lang="en-US" sz="2400" dirty="0"/>
              <a:t>F</a:t>
            </a:r>
            <a:r>
              <a:rPr lang="en-US" sz="2400" baseline="-25000" dirty="0"/>
              <a:t>N</a:t>
            </a:r>
            <a:r>
              <a:rPr lang="en-US" sz="2400" dirty="0"/>
              <a:t> </a:t>
            </a:r>
            <a:r>
              <a:rPr lang="ru-RU" sz="2400" dirty="0"/>
              <a:t>(Н)- контактная нагрузка; </a:t>
            </a:r>
            <a:r>
              <a:rPr lang="en-US" sz="2400" dirty="0"/>
              <a:t>N </a:t>
            </a:r>
            <a:r>
              <a:rPr lang="ru-RU" sz="2400" dirty="0"/>
              <a:t>число циклов до наступления предельного состояния по критерию износа. На рис. 1 : (</a:t>
            </a:r>
            <a:r>
              <a:rPr lang="en-US" sz="2400" dirty="0"/>
              <a:t>I</a:t>
            </a:r>
            <a:r>
              <a:rPr lang="ru-RU" sz="2400" dirty="0"/>
              <a:t>)- область малоцикловой усталости примерно до 4,2</a:t>
            </a:r>
            <a:r>
              <a:rPr lang="ru-RU" sz="2400" baseline="30000" dirty="0"/>
              <a:t> .</a:t>
            </a:r>
            <a:r>
              <a:rPr lang="ru-RU" sz="2400" dirty="0"/>
              <a:t>10</a:t>
            </a:r>
            <a:r>
              <a:rPr lang="ru-RU" sz="2400" baseline="30000" dirty="0"/>
              <a:t>6</a:t>
            </a:r>
            <a:r>
              <a:rPr lang="ru-RU" sz="2400" dirty="0"/>
              <a:t> чисел циклов; (</a:t>
            </a:r>
            <a:r>
              <a:rPr lang="en-US" sz="2400" dirty="0"/>
              <a:t>II</a:t>
            </a:r>
            <a:r>
              <a:rPr lang="ru-RU" sz="2400" dirty="0"/>
              <a:t>) – область </a:t>
            </a:r>
            <a:r>
              <a:rPr lang="ru-RU" sz="2400" dirty="0" err="1"/>
              <a:t>многоцикловой</a:t>
            </a:r>
            <a:r>
              <a:rPr lang="ru-RU" sz="2400" dirty="0"/>
              <a:t> усталости, расположенная почти вертикально, откуда следует, что наибольшее влияние на накопление усталостных повреждений при трении оказывает малоцикловая усталости.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Рис</a:t>
            </a:r>
            <a:r>
              <a:rPr lang="ru-RU" sz="2000" dirty="0"/>
              <a:t>. </a:t>
            </a:r>
            <a:r>
              <a:rPr lang="ru-RU" sz="2000" dirty="0" smtClean="0"/>
              <a:t>6  </a:t>
            </a:r>
            <a:r>
              <a:rPr lang="ru-RU" sz="2000" dirty="0"/>
              <a:t>Кривые фрикционной усталости</a:t>
            </a:r>
            <a:r>
              <a:rPr lang="ru-RU" sz="2000" dirty="0" smtClean="0"/>
              <a:t>: 1 </a:t>
            </a:r>
            <a:r>
              <a:rPr lang="ru-RU" sz="2000" dirty="0"/>
              <a:t>без изгиба;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2</a:t>
            </a:r>
            <a:r>
              <a:rPr lang="ru-RU" sz="2000" dirty="0"/>
              <a:t>, 3 </a:t>
            </a:r>
            <a:r>
              <a:rPr lang="ru-RU" sz="2000" dirty="0" err="1"/>
              <a:t>фрикционно</a:t>
            </a:r>
            <a:r>
              <a:rPr lang="ru-RU" sz="2000" dirty="0"/>
              <a:t> </a:t>
            </a:r>
            <a:r>
              <a:rPr lang="ru-RU" sz="2000" dirty="0" smtClean="0"/>
              <a:t>механической усталости </a:t>
            </a:r>
            <a:r>
              <a:rPr lang="ru-RU" sz="2000" dirty="0"/>
              <a:t>с изгибом </a:t>
            </a:r>
            <a:r>
              <a:rPr lang="ru-RU" sz="2000" dirty="0" smtClean="0"/>
              <a:t>(2-σ</a:t>
            </a:r>
            <a:r>
              <a:rPr lang="ru-RU" sz="2000" baseline="-25000" dirty="0" smtClean="0"/>
              <a:t>и</a:t>
            </a:r>
            <a:r>
              <a:rPr lang="ru-RU" sz="2000" dirty="0" smtClean="0"/>
              <a:t>=160МПА, </a:t>
            </a:r>
          </a:p>
          <a:p>
            <a:pPr marL="0" indent="0">
              <a:buNone/>
            </a:pPr>
            <a:r>
              <a:rPr lang="ru-RU" sz="2000" dirty="0" smtClean="0"/>
              <a:t>3-σ</a:t>
            </a:r>
            <a:r>
              <a:rPr lang="ru-RU" sz="2000" baseline="-25000" dirty="0" smtClean="0"/>
              <a:t>и</a:t>
            </a:r>
            <a:r>
              <a:rPr lang="ru-RU" sz="2000" dirty="0" smtClean="0"/>
              <a:t>=50МПА) </a:t>
            </a:r>
            <a:r>
              <a:rPr lang="en-US" sz="2000" dirty="0" smtClean="0"/>
              <a:t>[</a:t>
            </a:r>
            <a:r>
              <a:rPr lang="ru-RU" sz="2000" dirty="0" smtClean="0"/>
              <a:t>А.В. Богданович, </a:t>
            </a:r>
            <a:r>
              <a:rPr lang="ru-RU" sz="2000" dirty="0" err="1" smtClean="0"/>
              <a:t>О.М.Еловой</a:t>
            </a:r>
            <a:r>
              <a:rPr lang="ru-RU" sz="2000" dirty="0" smtClean="0"/>
              <a:t>, И.Н Лис, </a:t>
            </a:r>
            <a:r>
              <a:rPr lang="ru-RU" sz="2000" dirty="0" err="1" smtClean="0"/>
              <a:t>Ю.А.Головченко</a:t>
            </a:r>
            <a:r>
              <a:rPr lang="en-US" sz="2000" dirty="0" smtClean="0"/>
              <a:t>]</a:t>
            </a:r>
            <a:endParaRPr lang="ru-RU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" y="2996952"/>
            <a:ext cx="5163287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34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75456"/>
            <a:ext cx="8147248" cy="6754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476672"/>
                <a:ext cx="8614792" cy="7272808"/>
              </a:xfrm>
            </p:spPr>
            <p:txBody>
              <a:bodyPr>
                <a:no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этом случае суммарное повреждение  </a:t>
                </a: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может быть записано уравнением</a:t>
                </a:r>
              </a:p>
              <a:p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𝐷</m:t>
                    </m:r>
                    <m:r>
                      <a:rPr lang="ru-RU" sz="2000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ru-RU" sz="2000" i="1">
                            <a:latin typeface="Cambria Math"/>
                          </a:rPr>
                        </m:ctrlPr>
                      </m:naryPr>
                      <m:sub>
                        <m:r>
                          <a:rPr lang="ru-RU" sz="2000" i="1">
                            <a:latin typeface="Cambria Math"/>
                          </a:rPr>
                          <m:t>𝑖</m:t>
                        </m:r>
                        <m:r>
                          <a:rPr lang="ru-RU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ru-RU" sz="2000" i="1">
                            <a:latin typeface="Cambria Math"/>
                          </a:rPr>
                          <m:t>𝑘</m:t>
                        </m:r>
                      </m:sup>
                      <m:e>
                        <m:f>
                          <m:fPr>
                            <m:type m:val="skw"/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ru-RU" sz="20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ru-RU" sz="2000" i="1">
                                    <a:latin typeface="Cambria Math"/>
                                  </a:rPr>
                                  <m:t>э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u-RU" sz="20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nary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k — число режимов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нагружения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включая мало, много и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гигацикловую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усталость, трение и возможные другие внешние воздействия;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ru-RU" sz="20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ru-RU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— число циклов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нагружения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i-м режиме в эксплуатации с напряжением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ru-RU" sz="20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аi</a:t>
                </a:r>
                <a:r>
                  <a:rPr lang="ru-RU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или с деформациями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ru-RU" sz="20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аiэ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[N]</a:t>
                </a:r>
                <a:r>
                  <a:rPr lang="ru-RU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— допустимое число циклов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нагружения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определяемое по кривым усталости по напряжениям или деформациям. 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Полученные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результаты показали возможность использования данного подхода к оценке вероятности разрушения элементов механических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систем. 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Проведенная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оценка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оценки вероятность разрушения шатунов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компрессора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[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Петрова И.М.</a:t>
                </a: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показала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что даже малая нагрузка, возникающая в процессе трения, циклически действующая на поверхность и вызывающая в поверхностном слое сжимающие и растягивающие напряжения, приводит к дополнительному накоплению усталостных повреждений поверхности.  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76672"/>
                <a:ext cx="8614792" cy="7272808"/>
              </a:xfrm>
              <a:blipFill rotWithShape="1">
                <a:blip r:embed="rId2"/>
                <a:stretch>
                  <a:fillRect l="-566" t="-4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8780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1032</Words>
  <Application>Microsoft Office PowerPoint</Application>
  <PresentationFormat>Экран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Точечный рисунок</vt:lpstr>
      <vt:lpstr> ФУНКЦИОНАЛЬНЫЕ ЗАКОНОМЕРНОСТИ УСТАЛОСТНОГО И ФРИКЦИОННОГО  МЕХАНИЗМА РАЗРУШЕНИЯ МЕТАЛЛОВ  Петрова И.М.  ИМАШ РАН, Москва, М. Харитоньевский пер. 4, Москва 101000, Россия. (impetr@mail.ru)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21</cp:revision>
  <dcterms:created xsi:type="dcterms:W3CDTF">2024-05-15T15:01:12Z</dcterms:created>
  <dcterms:modified xsi:type="dcterms:W3CDTF">2024-05-17T09:49:57Z</dcterms:modified>
</cp:coreProperties>
</file>