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08" r:id="rId2"/>
  </p:sldMasterIdLst>
  <p:notesMasterIdLst>
    <p:notesMasterId r:id="rId16"/>
  </p:notesMasterIdLst>
  <p:sldIdLst>
    <p:sldId id="256" r:id="rId3"/>
    <p:sldId id="259" r:id="rId4"/>
    <p:sldId id="296" r:id="rId5"/>
    <p:sldId id="334" r:id="rId6"/>
    <p:sldId id="315" r:id="rId7"/>
    <p:sldId id="267" r:id="rId8"/>
    <p:sldId id="327" r:id="rId9"/>
    <p:sldId id="285" r:id="rId10"/>
    <p:sldId id="290" r:id="rId11"/>
    <p:sldId id="291" r:id="rId12"/>
    <p:sldId id="282" r:id="rId13"/>
    <p:sldId id="311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9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9457-C573-4508-B639-2CEB98377084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1C111-E457-4508-88C7-CC692C232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9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C111-E457-4508-88C7-CC692C2326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4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504B4-F9F7-424D-A8D0-16B969EF9534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60901769-B76C-45FD-B363-F22D1A4EE0BC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28653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C91802-CBC7-428F-93DD-73B1CBC10EB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AA0E7-F548-45D3-9FDB-C5F709A7983F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57082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54C911-323E-4D33-8CBA-63086EFCC802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47EAA-54A5-4D09-A40D-6F9DDA6E9467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40401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noProof="1" smtClean="0"/>
              <a:t>Образец подзаголовка</a:t>
            </a:r>
            <a:endParaRPr lang="en-US" noProof="1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504B4-F9F7-424D-A8D0-16B969EF9534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2DF6281-A361-4D13-87C7-DC1F75B6C777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74002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DF2C12-145D-45E8-AD9C-B33607CE0897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D150FB70-CBED-45A1-A5F4-5C03F0FEF305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5736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BAA546-1F43-41CF-882B-9A9FDE06AC00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DBAB-E6D7-4654-9A5D-C7838F4BCB51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60084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014091-7191-43C9-9DB4-0C8C5A632205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970-40BF-42B7-9A96-127995CF82B1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250346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79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C5BDFB-CFB8-4D26-B600-93EBABB9593C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785CC9E4-88BC-4395-9128-6D7422230A8E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74951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7D8EA1-DD74-48D7-8726-98D7558C33B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BDEE3-AB58-4064-9C17-14817B6C1D85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241439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5AF52D-86E0-44D0-9E5C-ED413697520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AD8BA-34BF-41EE-A686-0F46B81B0287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5262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80C534-DB43-418A-B910-18F24140EA2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06290-96D2-453A-95DD-4ACEBA0D5DD4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22943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DF2C12-145D-45E8-AD9C-B33607CE0897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4DE78A8-7D24-47D2-9B36-E7A23B22451F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674769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1C4C24-6276-435D-B035-8EF617E9D9BD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9206E-E4EA-455F-8CA9-A96E1057CE65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597904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C91802-CBC7-428F-93DD-73B1CBC10EB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66D81-15E9-4CFC-B2B6-4B08E8CC3FA4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076082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54C911-323E-4D33-8CBA-63086EFCC802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ED8F1-A363-4B05-9343-84129AC287DB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6132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89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BAA546-1F43-41CF-882B-9A9FDE06AC00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CDA6A-A4E1-4A77-8D9C-240ED6690897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560232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014091-7191-43C9-9DB4-0C8C5A632205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B86E4-E29D-49CB-B1FF-63CF4F486A35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8211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79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C5BDFB-CFB8-4D26-B600-93EBABB9593C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80429FC7-3F73-44C2-9628-B3DF833D05AE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11766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7D8EA1-DD74-48D7-8726-98D7558C33B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1181E-D875-4D78-A164-3820CF2AC04F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13423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5AF52D-86E0-44D0-9E5C-ED413697520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57BE1-CCF6-4350-A509-4CBD8296051D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97411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 noProof="1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80C534-DB43-418A-B910-18F24140EA2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4FC3E-28C3-4B45-8388-53AF6735C011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31202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1C4C24-6276-435D-B035-8EF617E9D9BD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94544-68CB-4395-8840-4FBC9CD520D2}" type="slidenum">
              <a:rPr lang="ru-RU" altLang="zh-CN"/>
              <a:pPr/>
              <a:t>‹#›</a:t>
            </a:fld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57781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Текст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FA32AD8-0063-4B6D-A189-2F2508E4CE9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Arial" pitchFamily="34" charset="0"/>
              </a:defRPr>
            </a:lvl1pPr>
          </a:lstStyle>
          <a:p>
            <a:fld id="{03108155-5E69-4359-A420-4F0987F2D9B8}" type="slidenum">
              <a:rPr lang="ru-RU" altLang="zh-CN"/>
              <a:pPr/>
              <a:t>‹#›</a:t>
            </a:fld>
            <a:endParaRPr lang="ru-RU" altLang="zh-CN">
              <a:latin typeface="Franklin Gothic Boo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Текст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FA32AD8-0063-4B6D-A189-2F2508E4CE98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Arial" pitchFamily="34" charset="0"/>
              </a:defRPr>
            </a:lvl1pPr>
          </a:lstStyle>
          <a:p>
            <a:fld id="{4A4C5C6E-E48E-4D52-BE57-7C74CC6B4E3F}" type="slidenum">
              <a:rPr lang="ru-RU" altLang="zh-CN"/>
              <a:pPr/>
              <a:t>‹#›</a:t>
            </a:fld>
            <a:endParaRPr lang="ru-RU" altLang="zh-CN">
              <a:latin typeface="Franklin Gothic Boo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noProof="1" smtClean="0"/>
              <a:t>Образец заголовка</a:t>
            </a:r>
            <a:endParaRPr lang="en-US" noProof="1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1700213"/>
            <a:ext cx="8458200" cy="1222375"/>
          </a:xfrm>
        </p:spPr>
        <p:txBody>
          <a:bodyPr>
            <a:noAutofit/>
          </a:bodyPr>
          <a:lstStyle/>
          <a:p>
            <a:pPr marL="228600" algn="ctr">
              <a:lnSpc>
                <a:spcPct val="115000"/>
              </a:lnSpc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602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3375"/>
            <a:ext cx="8458200" cy="5089525"/>
          </a:xfrm>
        </p:spPr>
        <p:txBody>
          <a:bodyPr/>
          <a:lstStyle/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endParaRPr lang="ru-RU" altLang="zh-CN" sz="3600" b="1" dirty="0" smtClean="0">
              <a:solidFill>
                <a:srgbClr val="7C4B3B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</a:pPr>
            <a:endParaRPr lang="ru-RU" altLang="zh-CN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28600" algn="ctr">
              <a:lnSpc>
                <a:spcPct val="115000"/>
              </a:lnSpc>
              <a:buClr>
                <a:srgbClr val="F0A22E"/>
              </a:buClr>
            </a:pPr>
            <a:r>
              <a:rPr lang="ru-RU" altLang="zh-CN" sz="3200" b="1" dirty="0" smtClean="0">
                <a:solidFill>
                  <a:srgbClr val="7C4B3B"/>
                </a:solidFill>
                <a:latin typeface="Times New Roman" pitchFamily="18" charset="0"/>
              </a:rPr>
              <a:t>ИССЛЕДОВАНИЕ МИКРОШЛИФОВ ПРИ НАГРУЗОЧНЫХ ИСПЫТАНИЯХ НА УСТАЛОСТНОЕ РАЗРУШЕНИЕ </a:t>
            </a:r>
          </a:p>
          <a:p>
            <a:pPr marL="228600" algn="ctr">
              <a:lnSpc>
                <a:spcPct val="115000"/>
              </a:lnSpc>
            </a:pPr>
            <a:r>
              <a:rPr lang="ru-RU" altLang="zh-CN" b="1" i="1" dirty="0" err="1" smtClean="0">
                <a:solidFill>
                  <a:schemeClr val="tx1"/>
                </a:solidFill>
                <a:latin typeface="Times New Roman" pitchFamily="18" charset="0"/>
              </a:rPr>
              <a:t>Р.С.Ахметханов</a:t>
            </a:r>
            <a:r>
              <a:rPr lang="ru-RU" altLang="zh-CN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altLang="zh-CN" b="1" i="1" dirty="0" smtClean="0">
              <a:solidFill>
                <a:schemeClr val="tx1"/>
              </a:solidFill>
            </a:endParaRPr>
          </a:p>
          <a:p>
            <a:pPr marL="228600" algn="ctr">
              <a:lnSpc>
                <a:spcPct val="115000"/>
              </a:lnSpc>
            </a:pPr>
            <a:r>
              <a:rPr lang="ru-RU" altLang="zh-CN" b="1" i="1" dirty="0" smtClean="0">
                <a:solidFill>
                  <a:schemeClr val="tx1"/>
                </a:solidFill>
                <a:latin typeface="Times New Roman" pitchFamily="18" charset="0"/>
              </a:rPr>
              <a:t>ИМАШ РАН</a:t>
            </a:r>
          </a:p>
          <a:p>
            <a:pPr marL="228600">
              <a:lnSpc>
                <a:spcPct val="115000"/>
              </a:lnSpc>
            </a:pPr>
            <a:r>
              <a:rPr lang="ru-RU" altLang="zh-CN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altLang="zh-CN" b="1" dirty="0" smtClean="0">
              <a:solidFill>
                <a:srgbClr val="443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Параметры, получаемые при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мультифрактальном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анализе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818" name="Объект 2"/>
          <p:cNvSpPr>
            <a:spLocks noGrp="1" noChangeArrowheads="1"/>
          </p:cNvSpPr>
          <p:nvPr>
            <p:ph idx="1"/>
          </p:nvPr>
        </p:nvSpPr>
        <p:spPr>
          <a:xfrm>
            <a:off x="304800" y="1412875"/>
            <a:ext cx="8686800" cy="5111750"/>
          </a:xfrm>
        </p:spPr>
        <p:txBody>
          <a:bodyPr/>
          <a:lstStyle/>
          <a:p>
            <a:pPr indent="449263" algn="just">
              <a:lnSpc>
                <a:spcPct val="115000"/>
              </a:lnSpc>
            </a:pP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Применение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мультифрактального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формализма для анализа структуры исследуемого объекта показал наибольшую информативность следующих показателей, получаемых при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мультифрактальной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параметризации:</a:t>
            </a:r>
            <a:endParaRPr lang="ru-RU" altLang="zh-CN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1) D</a:t>
            </a:r>
            <a:r>
              <a:rPr lang="ru-RU" altLang="zh-CN" sz="14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- размерность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Хаусдорфа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Безиковича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, характеризующая однородный фрактал. Значение D</a:t>
            </a:r>
            <a:r>
              <a:rPr lang="ru-RU" altLang="zh-CN" sz="14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определяют по максимальному значению f(α), что соответствует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Dq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при q=0;</a:t>
            </a:r>
            <a:endParaRPr lang="ru-RU" altLang="zh-CN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2) D</a:t>
            </a:r>
            <a:r>
              <a:rPr lang="ru-RU" altLang="zh-CN" sz="14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- информационная размерность, характеризующая скорость роста количества информации соответствует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ru-RU" altLang="zh-CN" sz="1400" b="1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при q=1;</a:t>
            </a:r>
            <a:endParaRPr lang="ru-RU" altLang="zh-CN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3) D</a:t>
            </a:r>
            <a:r>
              <a:rPr lang="ru-RU" altLang="zh-CN" sz="14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- корреляционная размерность, характеризующая вероятность найти в одной и той же ячейке покрытия две точки множества. Она определяется значением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ru-RU" altLang="zh-CN" sz="1400" b="1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при q=2;</a:t>
            </a:r>
            <a:endParaRPr lang="ru-RU" altLang="zh-CN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4)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ru-RU" altLang="zh-CN" sz="1400" b="1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+q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и D</a:t>
            </a:r>
            <a:r>
              <a:rPr lang="ru-RU" altLang="zh-CN" sz="14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-q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- экстремальные значения фрактальной размерности, отвечающие степени разреженности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мультифрактального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множества. Параметр q – величина, способствующая повышению вклада ячеек с относительно большими значениями меры μ</a:t>
            </a:r>
            <a:r>
              <a:rPr lang="ru-RU" altLang="zh-CN" sz="14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при положительных значениях q и с относительно низкими значениями меры μ</a:t>
            </a:r>
            <a:r>
              <a:rPr lang="ru-RU" altLang="zh-CN" sz="14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при отрицательных значениях q.</a:t>
            </a:r>
            <a:endParaRPr lang="ru-RU" altLang="zh-CN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На основе полученных величин фрактальных размерностей при различных значениях q можно рассчитать параметры, количественно характеризующие структуру:</a:t>
            </a:r>
            <a:endParaRPr lang="ru-RU" altLang="zh-CN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1) степень однородности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ru-RU" altLang="zh-CN" sz="1400" b="1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. Чем больше значение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ru-RU" altLang="zh-CN" sz="1400" b="1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, тем более однородна структура для канонических спектров, для псевдо спектров зависимость противоположная.</a:t>
            </a:r>
            <a:endParaRPr lang="ru-RU" altLang="zh-CN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2)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мультифрактальный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параметр скрытой периодичности структуры (упорядоченности) множества 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Δq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= D</a:t>
            </a:r>
            <a:r>
              <a:rPr lang="ru-RU" altLang="zh-CN" sz="14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–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ru-RU" altLang="zh-CN" sz="1400" b="1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ru-RU" altLang="zh-CN" sz="1400" b="1" dirty="0" smtClean="0">
                <a:solidFill>
                  <a:schemeClr val="tx1"/>
                </a:solidFill>
                <a:latin typeface="Times New Roman" pitchFamily="18" charset="0"/>
              </a:rPr>
              <a:t> . Чем больше его значение (по модулю), тем более упорядочена структура.</a:t>
            </a:r>
            <a:endParaRPr lang="ru-RU" altLang="zh-CN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449263"/>
            <a:endParaRPr lang="ru-RU" altLang="zh-CN" sz="1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Анализ изображений остовов микрошлифов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defRPr/>
            </a:pP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1403648" y="5733256"/>
            <a:ext cx="705643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zh-CN" b="1" i="1" dirty="0" smtClean="0">
                <a:latin typeface="Times New Roman" pitchFamily="18" charset="0"/>
              </a:rPr>
              <a:t>Остов </a:t>
            </a:r>
            <a:r>
              <a:rPr lang="ru-RU" altLang="zh-CN" b="1" i="1" dirty="0">
                <a:latin typeface="Times New Roman" pitchFamily="18" charset="0"/>
              </a:rPr>
              <a:t>изображения микрошлифа стали 12ГС </a:t>
            </a:r>
          </a:p>
          <a:p>
            <a:pPr algn="ctr"/>
            <a:r>
              <a:rPr lang="ru-RU" altLang="zh-CN" b="1" i="1" dirty="0">
                <a:latin typeface="Times New Roman" pitchFamily="18" charset="0"/>
              </a:rPr>
              <a:t>при числе </a:t>
            </a:r>
            <a:r>
              <a:rPr lang="ru-RU" altLang="zh-CN" b="1" i="1" dirty="0" err="1">
                <a:latin typeface="Times New Roman" pitchFamily="18" charset="0"/>
              </a:rPr>
              <a:t>нагружений</a:t>
            </a:r>
            <a:r>
              <a:rPr lang="ru-RU" altLang="zh-CN" b="1" i="1" dirty="0">
                <a:latin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</a:rPr>
              <a:t>N</a:t>
            </a:r>
            <a:r>
              <a:rPr lang="ru-RU" altLang="zh-CN" b="1" i="1" dirty="0">
                <a:latin typeface="Times New Roman" pitchFamily="18" charset="0"/>
              </a:rPr>
              <a:t>=0 (а) и </a:t>
            </a:r>
            <a:r>
              <a:rPr lang="en-US" altLang="ru-RU" b="1" i="1" dirty="0">
                <a:latin typeface="Times New Roman" pitchFamily="18" charset="0"/>
              </a:rPr>
              <a:t>N=95000 </a:t>
            </a:r>
            <a:r>
              <a:rPr lang="ru-RU" altLang="en-US" b="1" i="1" dirty="0">
                <a:latin typeface="Times New Roman" pitchFamily="18" charset="0"/>
              </a:rPr>
              <a:t>(б)</a:t>
            </a:r>
          </a:p>
        </p:txBody>
      </p:sp>
      <p:pic>
        <p:nvPicPr>
          <p:cNvPr id="35844" name="Рисунок 0" descr="Рис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1849438"/>
            <a:ext cx="7905750" cy="367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noProof="1">
                <a:solidFill>
                  <a:schemeClr val="accent2">
                    <a:lumMod val="75000"/>
                  </a:schemeClr>
                </a:solidFill>
              </a:rPr>
              <a:t>Мультифрактальный анализ микрошлифов</a:t>
            </a:r>
          </a:p>
        </p:txBody>
      </p:sp>
      <p:sp>
        <p:nvSpPr>
          <p:cNvPr id="2355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47675" y="6162675"/>
            <a:ext cx="8247063" cy="695325"/>
          </a:xfrm>
        </p:spPr>
        <p:txBody>
          <a:bodyPr/>
          <a:lstStyle/>
          <a:p>
            <a:pPr algn="ctr"/>
            <a:r>
              <a:rPr lang="ru-RU" altLang="en-US" sz="1800" b="1" i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Мультифрактальный спектр изображения  микрошлифа при числе нагружений N=0(а) и N=95000(б)</a:t>
            </a:r>
          </a:p>
        </p:txBody>
      </p:sp>
      <p:pic>
        <p:nvPicPr>
          <p:cNvPr id="36867" name="Рисунок 1" descr="Рис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1463675"/>
            <a:ext cx="8245475" cy="3711575"/>
          </a:xfrm>
        </p:spPr>
      </p:pic>
      <p:sp>
        <p:nvSpPr>
          <p:cNvPr id="3" name="Замещающее содержимое 3"/>
          <p:cNvSpPr>
            <a:spLocks noGrp="1"/>
          </p:cNvSpPr>
          <p:nvPr/>
        </p:nvSpPr>
        <p:spPr>
          <a:xfrm>
            <a:off x="587375" y="5175250"/>
            <a:ext cx="8247063" cy="9032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1800" b="1" i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разрушением образца ширина мультиффрактального спектра  и  виличина </a:t>
            </a:r>
            <a:r>
              <a:rPr lang="ru-RU" altLang="zh-CN" sz="1800" b="1" i="1" noProof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упорядоченности структуры Δ</a:t>
            </a:r>
            <a:r>
              <a:rPr lang="ru-RU" altLang="zh-CN" sz="1800" b="1" i="1" noProof="1">
                <a:latin typeface="Times New Roman" panose="02020603050405020304" pitchFamily="18" charset="0"/>
                <a:sym typeface="+mn-ea"/>
              </a:rPr>
              <a:t>q </a:t>
            </a:r>
            <a:r>
              <a:rPr lang="ru-RU" altLang="en-US" sz="1800" b="1" i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уменьшаются, а асимметрия </a:t>
            </a:r>
            <a:r>
              <a:rPr lang="ru-RU" altLang="zh-CN" sz="1800" b="1" i="1" noProof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Δ</a:t>
            </a:r>
            <a:r>
              <a:rPr lang="en-US" altLang="zh-CN" sz="1800" b="1" i="1" noProof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D </a:t>
            </a:r>
            <a:r>
              <a:rPr lang="ru-RU" altLang="en-US" sz="1800" b="1" i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увеличивается </a:t>
            </a:r>
            <a:endParaRPr lang="en-US" altLang="zh-CN" sz="1800" b="1" i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476672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</a:rPr>
              <a:t>Фрактальная  размерность</a:t>
            </a:r>
            <a:endParaRPr lang="ru-RU" sz="3200" i="1" dirty="0" smtClean="0">
              <a:solidFill>
                <a:schemeClr val="accent2">
                  <a:lumMod val="75000"/>
                </a:schemeClr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26626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611188" y="1266825"/>
            <a:ext cx="8229600" cy="544512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zh-CN" sz="1800" b="1" smtClean="0"/>
              <a:t>ФРАКТАЛЬНАЯ РАЗМЕРНОСТЬ</a:t>
            </a:r>
            <a:r>
              <a:rPr lang="ru-RU" altLang="zh-CN" sz="1800" b="1" i="1" smtClean="0"/>
              <a:t>   </a:t>
            </a:r>
            <a:r>
              <a:rPr lang="ru-RU" altLang="zh-CN" sz="1800" i="1" smtClean="0"/>
              <a:t>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2000" b="1" i="1" smtClean="0"/>
              <a:t>D</a:t>
            </a:r>
            <a:r>
              <a:rPr lang="ru-RU" altLang="zh-CN" sz="2000" b="1" i="1" smtClean="0"/>
              <a:t> </a:t>
            </a:r>
            <a:r>
              <a:rPr lang="en-US" sz="2000" b="1" i="1" smtClean="0">
                <a:sym typeface="Symbol" pitchFamily="18" charset="2"/>
              </a:rPr>
              <a:t></a:t>
            </a:r>
            <a:r>
              <a:rPr lang="ru-RU" altLang="zh-CN" sz="2000" b="1" i="1" smtClean="0">
                <a:sym typeface="Symbol" pitchFamily="18" charset="2"/>
              </a:rPr>
              <a:t>  </a:t>
            </a:r>
            <a:r>
              <a:rPr lang="en-US" sz="2000" b="1" i="1" smtClean="0"/>
              <a:t>D</a:t>
            </a:r>
            <a:r>
              <a:rPr lang="en-US" sz="2000" b="1" i="1" baseline="-25000" smtClean="0"/>
              <a:t>T</a:t>
            </a:r>
            <a:r>
              <a:rPr lang="ru-RU" altLang="zh-CN" sz="2000" b="1" i="1" smtClean="0"/>
              <a:t>,</a:t>
            </a:r>
            <a:r>
              <a:rPr lang="ru-RU" altLang="zh-CN" sz="1800" b="1" i="1" smtClean="0"/>
              <a:t>   </a:t>
            </a:r>
            <a:r>
              <a:rPr lang="ru-RU" altLang="zh-CN" sz="1800" b="1" smtClean="0"/>
              <a:t>обычно </a:t>
            </a:r>
            <a:r>
              <a:rPr lang="en-US" sz="1800" b="1" i="1" smtClean="0"/>
              <a:t>D</a:t>
            </a:r>
            <a:r>
              <a:rPr lang="ru-RU" altLang="zh-CN" sz="1800" b="1" i="1" smtClean="0"/>
              <a:t>&gt;</a:t>
            </a:r>
            <a:r>
              <a:rPr lang="en-US" sz="1800" b="1" i="1" smtClean="0"/>
              <a:t>D</a:t>
            </a:r>
            <a:r>
              <a:rPr lang="en-US" sz="1800" b="1" i="1" baseline="-25000" smtClean="0"/>
              <a:t>T</a:t>
            </a:r>
            <a:r>
              <a:rPr lang="ru-RU" altLang="zh-CN" sz="1800" b="1" i="1" smtClean="0"/>
              <a:t>,</a:t>
            </a:r>
            <a:r>
              <a:rPr lang="ru-RU" altLang="zh-CN" sz="1800" b="1" i="1" baseline="-25000" smtClean="0"/>
              <a:t>   </a:t>
            </a:r>
            <a:r>
              <a:rPr lang="en-US" sz="1800" b="1" i="1" smtClean="0"/>
              <a:t>D</a:t>
            </a:r>
            <a:r>
              <a:rPr lang="en-US" sz="1800" b="1" i="1" baseline="-25000" smtClean="0"/>
              <a:t>T </a:t>
            </a:r>
            <a:r>
              <a:rPr lang="ru-RU" altLang="zh-CN" sz="1800" b="1" i="1" smtClean="0"/>
              <a:t>- </a:t>
            </a:r>
            <a:r>
              <a:rPr lang="ru-RU" altLang="zh-CN" sz="1800" b="1" smtClean="0"/>
              <a:t>топологическая размерность,   </a:t>
            </a:r>
            <a:endParaRPr lang="ru-RU" altLang="zh-CN" sz="1800" smtClean="0"/>
          </a:p>
          <a:p>
            <a:pPr eaLnBrk="1" hangingPunct="1"/>
            <a:r>
              <a:rPr lang="ru-RU" altLang="zh-CN" sz="1800" b="1" i="1" smtClean="0"/>
              <a:t>0</a:t>
            </a:r>
            <a:r>
              <a:rPr lang="ru-RU" altLang="zh-CN" sz="1800" b="1" smtClean="0"/>
              <a:t>≤</a:t>
            </a:r>
            <a:r>
              <a:rPr lang="en-US" sz="1800" b="1" i="1" smtClean="0"/>
              <a:t>D</a:t>
            </a:r>
            <a:r>
              <a:rPr lang="ru-RU" altLang="zh-CN" sz="1800" b="1" i="1" smtClean="0"/>
              <a:t>≤</a:t>
            </a:r>
            <a:r>
              <a:rPr lang="en-US" sz="1800" b="1" i="1" smtClean="0"/>
              <a:t>E</a:t>
            </a:r>
            <a:r>
              <a:rPr lang="en-US" sz="1800" b="1" i="1" baseline="30000" smtClean="0"/>
              <a:t>n</a:t>
            </a:r>
            <a:r>
              <a:rPr lang="ru-RU" altLang="zh-CN" sz="1800" b="1" i="1" smtClean="0"/>
              <a:t>, </a:t>
            </a:r>
            <a:r>
              <a:rPr lang="en-US" sz="1800" b="1" i="1" smtClean="0"/>
              <a:t>E</a:t>
            </a:r>
            <a:r>
              <a:rPr lang="en-US" sz="1800" b="1" i="1" baseline="30000" smtClean="0"/>
              <a:t>n</a:t>
            </a:r>
            <a:r>
              <a:rPr lang="ru-RU" altLang="zh-CN" sz="1800" b="1" smtClean="0"/>
              <a:t>- евклидово </a:t>
            </a:r>
            <a:r>
              <a:rPr lang="en-US" sz="1800" b="1" i="1" smtClean="0"/>
              <a:t>n</a:t>
            </a:r>
            <a:r>
              <a:rPr lang="ru-RU" altLang="zh-CN" sz="1800" b="1" smtClean="0"/>
              <a:t> – мерное пространство</a:t>
            </a:r>
            <a:endParaRPr lang="ru-RU" altLang="zh-CN" sz="1800" smtClean="0"/>
          </a:p>
          <a:p>
            <a:pPr eaLnBrk="1" hangingPunct="1"/>
            <a:r>
              <a:rPr lang="ru-RU" altLang="zh-CN" sz="1800" b="1" smtClean="0"/>
              <a:t> СВЯЗЬ ФРАКТАЛЬНОЙ РАЗМЕРНОСТИ  С ПОКАЗАТЕЛЕМ ХЕРСТА</a:t>
            </a:r>
            <a:r>
              <a:rPr lang="ru-RU" altLang="zh-CN" sz="1800" b="1" i="1" smtClean="0"/>
              <a:t>   </a:t>
            </a:r>
            <a:r>
              <a:rPr lang="ru-RU" altLang="zh-CN" sz="1800" b="1" smtClean="0"/>
              <a:t>  </a:t>
            </a:r>
            <a:r>
              <a:rPr lang="en-US" sz="1800" b="1" smtClean="0"/>
              <a:t>H</a:t>
            </a:r>
            <a:r>
              <a:rPr lang="ru-RU" altLang="zh-CN" sz="1800" b="1" i="1" smtClean="0"/>
              <a:t>:</a:t>
            </a:r>
            <a:r>
              <a:rPr lang="ru-RU" altLang="zh-CN" sz="1800" b="1" smtClean="0"/>
              <a:t>     		</a:t>
            </a:r>
            <a:r>
              <a:rPr lang="en-US" sz="2000" b="1" i="1" smtClean="0"/>
              <a:t>D</a:t>
            </a:r>
            <a:r>
              <a:rPr lang="ru-RU" altLang="zh-CN" sz="2000" b="1" i="1" smtClean="0"/>
              <a:t> = 2 – </a:t>
            </a:r>
            <a:r>
              <a:rPr lang="en-US" sz="2000" b="1" i="1" smtClean="0"/>
              <a:t>H</a:t>
            </a:r>
            <a:r>
              <a:rPr lang="ru-RU" altLang="zh-CN" sz="2000" b="1" i="1" smtClean="0"/>
              <a:t>  или  </a:t>
            </a:r>
            <a:r>
              <a:rPr lang="en-US" sz="2100" b="1" i="1" smtClean="0">
                <a:solidFill>
                  <a:srgbClr val="4E3B30"/>
                </a:solidFill>
              </a:rPr>
              <a:t>D</a:t>
            </a:r>
            <a:r>
              <a:rPr lang="ru-RU" altLang="zh-CN" sz="2100" b="1" i="1" smtClean="0">
                <a:solidFill>
                  <a:srgbClr val="4E3B30"/>
                </a:solidFill>
              </a:rPr>
              <a:t> = 3 – </a:t>
            </a:r>
            <a:r>
              <a:rPr lang="en-US" sz="2100" b="1" i="1" smtClean="0">
                <a:solidFill>
                  <a:srgbClr val="4E3B30"/>
                </a:solidFill>
              </a:rPr>
              <a:t>H</a:t>
            </a:r>
            <a:r>
              <a:rPr lang="ru-RU" altLang="zh-CN" sz="2100" b="1" i="1" smtClean="0">
                <a:solidFill>
                  <a:srgbClr val="4E3B30"/>
                </a:solidFill>
              </a:rPr>
              <a:t> </a:t>
            </a:r>
          </a:p>
          <a:p>
            <a:pPr eaLnBrk="1" hangingPunct="1"/>
            <a:r>
              <a:rPr lang="ru-RU" altLang="zh-CN" sz="1800" b="1" i="1" smtClean="0"/>
              <a:t>С РАЗМЕРНОСТЬЮ ЕВКЛИДОВА ПРОСТРАНСТВА:</a:t>
            </a:r>
            <a:r>
              <a:rPr lang="en-US" sz="1800" b="1" i="1" smtClean="0"/>
              <a:t>  </a:t>
            </a:r>
          </a:p>
          <a:p>
            <a:pPr eaLnBrk="1" hangingPunct="1"/>
            <a:r>
              <a:rPr lang="en-US" sz="1800" b="1" i="1" smtClean="0"/>
              <a:t>     </a:t>
            </a:r>
            <a:r>
              <a:rPr lang="ru-RU" altLang="zh-CN" sz="1800" b="1" i="1" smtClean="0"/>
              <a:t> </a:t>
            </a:r>
            <a:r>
              <a:rPr lang="en-US" sz="2000" b="1" i="1" smtClean="0"/>
              <a:t>H=E+1-</a:t>
            </a:r>
            <a:r>
              <a:rPr lang="en-US" altLang="ru-RU" sz="2000" b="1" i="1" smtClean="0"/>
              <a:t>D</a:t>
            </a:r>
            <a:r>
              <a:rPr lang="ru-RU" altLang="zh-CN" sz="2000" b="1" i="1" smtClean="0"/>
              <a:t> ; </a:t>
            </a:r>
            <a:endParaRPr lang="en-US" sz="2000" b="1" i="1" smtClean="0"/>
          </a:p>
          <a:p>
            <a:pPr eaLnBrk="1" hangingPunct="1">
              <a:buClr>
                <a:srgbClr val="F0A22E"/>
              </a:buClr>
            </a:pPr>
            <a:r>
              <a:rPr lang="ru-RU" altLang="zh-CN" sz="2000" b="1" i="1" smtClean="0">
                <a:solidFill>
                  <a:srgbClr val="4E3B30"/>
                </a:solidFill>
              </a:rPr>
              <a:t>С СПЕКТРАЛЬНЫМ ПОКАЗАТЕЛЕМ :   </a:t>
            </a:r>
            <a:r>
              <a:rPr lang="ru-RU" altLang="zh-CN" sz="2000" b="1" i="1" smtClean="0">
                <a:solidFill>
                  <a:srgbClr val="4E3B30"/>
                </a:solidFill>
                <a:sym typeface="Symbol" pitchFamily="18" charset="2"/>
              </a:rPr>
              <a:t>=2</a:t>
            </a:r>
            <a:r>
              <a:rPr lang="en-US" sz="2000" b="1" i="1" smtClean="0">
                <a:solidFill>
                  <a:srgbClr val="4E3B30"/>
                </a:solidFill>
                <a:sym typeface="Symbol" pitchFamily="18" charset="2"/>
              </a:rPr>
              <a:t>H+1</a:t>
            </a:r>
            <a:endParaRPr lang="en-US" sz="2000" b="1" i="1" smtClean="0">
              <a:solidFill>
                <a:srgbClr val="4E3B30"/>
              </a:solidFill>
            </a:endParaRPr>
          </a:p>
          <a:p>
            <a:pPr eaLnBrk="1" hangingPunct="1"/>
            <a:endParaRPr lang="ru-RU" altLang="zh-CN" sz="2000" b="1" i="1" smtClean="0"/>
          </a:p>
          <a:p>
            <a:pPr eaLnBrk="1" hangingPunct="1"/>
            <a:r>
              <a:rPr lang="ru-RU" altLang="zh-CN" sz="1800" b="1" smtClean="0"/>
              <a:t> </a:t>
            </a:r>
            <a:endParaRPr lang="ru-RU" altLang="zh-CN" sz="1800" smtClean="0"/>
          </a:p>
          <a:p>
            <a:pPr eaLnBrk="1" hangingPunct="1"/>
            <a:r>
              <a:rPr lang="ru-RU" altLang="zh-CN" sz="1800" b="1" i="1" smtClean="0"/>
              <a:t> </a:t>
            </a:r>
            <a:endParaRPr lang="ru-RU" altLang="zh-CN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30663"/>
            <a:ext cx="340677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6918325" y="5319713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zh-CN" b="1" i="1">
                <a:latin typeface="Times New Roman" pitchFamily="18" charset="0"/>
              </a:rPr>
              <a:t>S</a:t>
            </a:r>
            <a:r>
              <a:rPr lang="ru-RU" altLang="zh-CN" b="1">
                <a:latin typeface="Times New Roman" pitchFamily="18" charset="0"/>
              </a:rPr>
              <a:t>(</a:t>
            </a:r>
            <a:r>
              <a:rPr lang="ru-RU" altLang="zh-CN" b="1" i="1">
                <a:latin typeface="Times New Roman" pitchFamily="18" charset="0"/>
              </a:rPr>
              <a:t>f</a:t>
            </a:r>
            <a:r>
              <a:rPr lang="ru-RU" altLang="zh-CN" b="1">
                <a:latin typeface="Times New Roman" pitchFamily="18" charset="0"/>
              </a:rPr>
              <a:t>) ~ 1/</a:t>
            </a:r>
            <a:r>
              <a:rPr lang="en-US" b="1" i="1">
                <a:latin typeface="Times New Roman" pitchFamily="18" charset="0"/>
              </a:rPr>
              <a:t>f</a:t>
            </a:r>
            <a:r>
              <a:rPr lang="ru-RU" altLang="zh-CN" b="1" baseline="30000">
                <a:latin typeface="Times New Roman" pitchFamily="18" charset="0"/>
                <a:sym typeface="Symbol" pitchFamily="18" charset="2"/>
              </a:rPr>
              <a:t></a:t>
            </a:r>
            <a:r>
              <a:rPr lang="ru-RU" altLang="zh-CN">
                <a:latin typeface="Times New Roman" pitchFamily="18" charset="0"/>
              </a:rPr>
              <a:t>:</a:t>
            </a:r>
            <a:endParaRPr lang="ru-RU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cap="none" dirty="0">
                <a:solidFill>
                  <a:schemeClr val="accent2">
                    <a:lumMod val="75000"/>
                  </a:schemeClr>
                </a:solidFill>
                <a:effectLst/>
                <a:latin typeface="Franklin Gothic Book" panose="020B0503020102020204"/>
                <a:ea typeface="+mn-ea"/>
                <a:cs typeface="+mn-cs"/>
              </a:rPr>
              <a:t>ОПРЕДЕЛЕНИЕ ФРАКТАЛЬНОЙ РАЗМЕРНОСТИ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6725" y="1773238"/>
            <a:ext cx="3019425" cy="3575050"/>
          </a:xfrm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5435600" y="5732463"/>
            <a:ext cx="35290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zh-CN" b="1" i="1" dirty="0">
                <a:latin typeface="Times New Roman" pitchFamily="18" charset="0"/>
                <a:cs typeface="Times New Roman" pitchFamily="18" charset="0"/>
              </a:rPr>
              <a:t>Береговая линия побережья Великобритании 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≈1.24</a:t>
            </a:r>
            <a:endParaRPr lang="ru-RU" altLang="zh-CN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40513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444625"/>
            <a:ext cx="28305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6015"/>
            <a:ext cx="2158763" cy="71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noProof="1">
                <a:solidFill>
                  <a:schemeClr val="accent2">
                    <a:lumMod val="75000"/>
                  </a:schemeClr>
                </a:solidFill>
              </a:rPr>
              <a:t>Примеры применения методов теории фракталов</a:t>
            </a:r>
          </a:p>
        </p:txBody>
      </p:sp>
      <p:pic>
        <p:nvPicPr>
          <p:cNvPr id="28674" name="Content Placeholder -2147482615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440" y="1988840"/>
            <a:ext cx="3226786" cy="3024336"/>
          </a:xfrm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6514"/>
            <a:ext cx="3520783" cy="304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03" y="4387859"/>
            <a:ext cx="4764369" cy="220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30804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http://www.lib.tsu.ru/mminfo/000063105/301/image/301_101-107.pdf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noProof="1"/>
              <a:t>Корреляция механических свойств с фрактальной размерностью</a:t>
            </a:r>
          </a:p>
        </p:txBody>
      </p:sp>
      <p:pic>
        <p:nvPicPr>
          <p:cNvPr id="29698" name="Замещающее содержимое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628800"/>
            <a:ext cx="7437958" cy="4808510"/>
          </a:xfrm>
        </p:spPr>
      </p:pic>
      <p:sp>
        <p:nvSpPr>
          <p:cNvPr id="3" name="Прямоугольник 2"/>
          <p:cNvSpPr/>
          <p:nvPr/>
        </p:nvSpPr>
        <p:spPr>
          <a:xfrm>
            <a:off x="6588224" y="3429000"/>
            <a:ext cx="2376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Бовыкин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О.Б. Взаимосвязь свойств поверхности и ее фрактальной размерности//Известия «МАМИ», №1(15), т.2, 2013. С.14-18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Варианты представления изображения микрошлифа стали 12ГС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4149725"/>
            <a:ext cx="7370763" cy="2124075"/>
          </a:xfrm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77975"/>
            <a:ext cx="583088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77975"/>
            <a:ext cx="27368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noProof="1"/>
              <a:t>Оценка фрактальной размерности изображения</a:t>
            </a:r>
          </a:p>
        </p:txBody>
      </p:sp>
      <p:sp>
        <p:nvSpPr>
          <p:cNvPr id="21506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27025" y="1600200"/>
            <a:ext cx="8489950" cy="4059238"/>
          </a:xfrm>
        </p:spPr>
        <p:txBody>
          <a:bodyPr/>
          <a:lstStyle/>
          <a:p>
            <a:r>
              <a:rPr lang="ru-RU" altLang="en-US" noProof="1"/>
              <a:t>       </a:t>
            </a:r>
          </a:p>
          <a:p>
            <a:pPr algn="ctr"/>
            <a:endParaRPr lang="ru-RU" altLang="en-US" noProof="1"/>
          </a:p>
          <a:p>
            <a:pPr algn="ctr"/>
            <a:endParaRPr lang="ru-RU" altLang="en-US" noProof="1"/>
          </a:p>
          <a:p>
            <a:pPr marL="0" indent="0" algn="ctr">
              <a:buFont typeface="Wingdings 2" pitchFamily="18" charset="2"/>
              <a:buNone/>
            </a:pPr>
            <a:endParaRPr lang="ru-RU" altLang="en-US" noProof="1"/>
          </a:p>
          <a:p>
            <a:pPr algn="ctr"/>
            <a:endParaRPr lang="ru-RU" altLang="en-US" noProof="1"/>
          </a:p>
          <a:p>
            <a:pPr algn="ctr"/>
            <a:endParaRPr lang="ru-RU" altLang="en-US" noProof="1"/>
          </a:p>
        </p:txBody>
      </p:sp>
      <p:sp>
        <p:nvSpPr>
          <p:cNvPr id="31747" name="Замещающее содержимое 3"/>
          <p:cNvSpPr>
            <a:spLocks noGrp="1" noChangeArrowheads="1"/>
          </p:cNvSpPr>
          <p:nvPr>
            <p:ph sz="half" idx="2"/>
          </p:nvPr>
        </p:nvSpPr>
        <p:spPr>
          <a:xfrm flipH="1">
            <a:off x="0" y="5354638"/>
            <a:ext cx="5289550" cy="1433512"/>
          </a:xfrm>
        </p:spPr>
        <p:txBody>
          <a:bodyPr/>
          <a:lstStyle/>
          <a:p>
            <a:pPr algn="ctr"/>
            <a:r>
              <a:rPr lang="ru-RU" altLang="en-US" sz="1800" b="1" i="1" dirty="0" smtClean="0">
                <a:solidFill>
                  <a:schemeClr val="tx1"/>
                </a:solidFill>
                <a:latin typeface="Times New Roman" pitchFamily="18" charset="0"/>
              </a:rPr>
              <a:t>Изображение микрошлифа (выделение границ между фазами и частицами феррита и цементита в перлите) и определение фрактальной размерности данного изображения</a:t>
            </a:r>
          </a:p>
        </p:txBody>
      </p:sp>
      <p:pic>
        <p:nvPicPr>
          <p:cNvPr id="31748" name="Изображение 3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1350"/>
            <a:ext cx="4173537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Изображение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993775"/>
            <a:ext cx="3405187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5410200" y="6189663"/>
            <a:ext cx="3406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en-US" b="1" i="1">
                <a:latin typeface="Times New Roman" pitchFamily="18" charset="0"/>
              </a:rPr>
              <a:t>Фазы и ганицы между ними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69" y="346075"/>
            <a:ext cx="8686800" cy="84124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Изменения фрактальной размерности в зависимости от числа нагружений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9461" name="Таблица 19460"/>
          <p:cNvGraphicFramePr/>
          <p:nvPr/>
        </p:nvGraphicFramePr>
        <p:xfrm>
          <a:off x="1111250" y="4352925"/>
          <a:ext cx="6881812" cy="2365375"/>
        </p:xfrm>
        <a:graphic>
          <a:graphicData uri="http://schemas.openxmlformats.org/drawingml/2006/table">
            <a:tbl>
              <a:tblPr/>
              <a:tblGrid>
                <a:gridCol w="1651711"/>
                <a:gridCol w="1651711"/>
                <a:gridCol w="1651711"/>
                <a:gridCol w="1926679"/>
              </a:tblGrid>
              <a:tr h="10744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Нагру-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жение,</a:t>
                      </a:r>
                      <a:b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</a:b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N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Фр.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раз-ть,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D</a:t>
                      </a:r>
                      <a:r>
                        <a:rPr sz="1000" b="1" baseline="-25000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Фр.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раз-ть,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D</a:t>
                      </a:r>
                      <a:r>
                        <a:rPr sz="1000" b="1" baseline="-25000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2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Фр.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раз-ть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границ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зерен,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D</a:t>
                      </a:r>
                      <a:r>
                        <a:rPr lang="en-US" altLang="x-none" sz="1000" b="1" baseline="-25000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g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78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0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1,698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1,861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1,78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578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3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8</a:t>
                      </a:r>
                      <a:r>
                        <a:rPr lang="en-US" altLang="x-none" sz="12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000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1,729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1,842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1,749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578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61000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1,754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1,827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1,810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584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84000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1,770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1,815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1,803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590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95000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1,802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1,784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</a:rPr>
                        <a:t>1,795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3" marR="68583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pic>
        <p:nvPicPr>
          <p:cNvPr id="32807" name="Замещающее содержимое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0" y="1438275"/>
            <a:ext cx="5495925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Мультифрактальный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анализ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5811838" cy="4518025"/>
          </a:xfrm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755576" y="6020872"/>
            <a:ext cx="6480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zh-CN" b="1" i="1" dirty="0">
                <a:solidFill>
                  <a:srgbClr val="222222"/>
                </a:solidFill>
                <a:latin typeface="Times New Roman" pitchFamily="18" charset="0"/>
              </a:rPr>
              <a:t>Представление </a:t>
            </a:r>
            <a:r>
              <a:rPr lang="ru-RU" altLang="zh-CN" b="1" i="1" dirty="0" err="1">
                <a:solidFill>
                  <a:srgbClr val="222222"/>
                </a:solidFill>
                <a:latin typeface="Times New Roman" pitchFamily="18" charset="0"/>
              </a:rPr>
              <a:t>мультифрактального</a:t>
            </a:r>
            <a:r>
              <a:rPr lang="ru-RU" altLang="zh-CN" b="1" i="1" dirty="0">
                <a:solidFill>
                  <a:srgbClr val="222222"/>
                </a:solidFill>
                <a:latin typeface="Times New Roman" pitchFamily="18" charset="0"/>
              </a:rPr>
              <a:t> спектра</a:t>
            </a:r>
            <a:endParaRPr lang="ru-RU" altLang="zh-CN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2465388"/>
            <a:ext cx="16557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Прямоугольник 3"/>
          <p:cNvSpPr>
            <a:spLocks noChangeArrowheads="1"/>
          </p:cNvSpPr>
          <p:nvPr/>
        </p:nvSpPr>
        <p:spPr bwMode="auto">
          <a:xfrm>
            <a:off x="6156325" y="3105150"/>
            <a:ext cx="2987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zh-CN" sz="1600" i="1" dirty="0">
                <a:latin typeface="Times New Roman" pitchFamily="18" charset="0"/>
              </a:rPr>
              <a:t>Спектр </a:t>
            </a:r>
            <a:r>
              <a:rPr lang="ru-RU" altLang="zh-CN" sz="1600" i="1" dirty="0" err="1">
                <a:latin typeface="Times New Roman" pitchFamily="18" charset="0"/>
              </a:rPr>
              <a:t>сингулярностей</a:t>
            </a:r>
            <a:r>
              <a:rPr lang="ru-RU" altLang="zh-CN" sz="1600" i="1" dirty="0">
                <a:latin typeface="Times New Roman" pitchFamily="18" charset="0"/>
              </a:rPr>
              <a:t>  </a:t>
            </a:r>
            <a:r>
              <a:rPr lang="en-US" sz="1600" i="1" dirty="0">
                <a:latin typeface="Times New Roman" pitchFamily="18" charset="0"/>
              </a:rPr>
              <a:t>f</a:t>
            </a:r>
            <a:r>
              <a:rPr lang="ru-RU" altLang="zh-CN" sz="1600" i="1" dirty="0">
                <a:latin typeface="Times New Roman" pitchFamily="18" charset="0"/>
              </a:rPr>
              <a:t>(</a:t>
            </a:r>
            <a:r>
              <a:rPr lang="ru-RU" altLang="zh-CN" sz="1600" i="1" dirty="0">
                <a:latin typeface="Times New Roman" pitchFamily="18" charset="0"/>
                <a:sym typeface="Symbol" pitchFamily="18" charset="2"/>
              </a:rPr>
              <a:t></a:t>
            </a:r>
            <a:r>
              <a:rPr lang="ru-RU" altLang="zh-CN" sz="1600" i="1" dirty="0">
                <a:latin typeface="Times New Roman" pitchFamily="18" charset="0"/>
              </a:rPr>
              <a:t>) характеризует зависимость от </a:t>
            </a:r>
            <a:r>
              <a:rPr lang="ru-RU" altLang="zh-CN" sz="1600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ru-RU" altLang="zh-CN" sz="1600" i="1" dirty="0">
                <a:latin typeface="Times New Roman" pitchFamily="18" charset="0"/>
              </a:rPr>
              <a:t> числа элементов покрытия N</a:t>
            </a:r>
            <a:r>
              <a:rPr lang="ru-RU" altLang="zh-CN" sz="1600" i="1" baseline="-25000" dirty="0">
                <a:latin typeface="Times New Roman" pitchFamily="18" charset="0"/>
                <a:sym typeface="Symbol" pitchFamily="18" charset="2"/>
              </a:rPr>
              <a:t></a:t>
            </a:r>
            <a:endParaRPr lang="ru-RU" altLang="zh-CN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484</Words>
  <Application>Microsoft Office PowerPoint</Application>
  <PresentationFormat>Экран (4:3)</PresentationFormat>
  <Paragraphs>110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40" baseType="lpstr">
      <vt:lpstr>Arial</vt:lpstr>
      <vt:lpstr>SimSun</vt:lpstr>
      <vt:lpstr>Wingdings</vt:lpstr>
      <vt:lpstr>Franklin Gothic Book</vt:lpstr>
      <vt:lpstr>Franklin Gothic Medium</vt:lpstr>
      <vt:lpstr>Wingdings 2</vt:lpstr>
      <vt:lpstr>Calibri</vt:lpstr>
      <vt:lpstr>Times New Roman</vt:lpstr>
      <vt:lpstr>Symbol</vt:lpstr>
      <vt:lpstr>TimesNewRoman</vt:lpstr>
      <vt:lpstr>Liberation Mono</vt:lpstr>
      <vt:lpstr>Wingdings 2</vt:lpstr>
      <vt:lpstr>Arial Unicode MS</vt:lpstr>
      <vt:lpstr>Franklin Gothic Book</vt:lpstr>
      <vt:lpstr>Microsoft YaHei</vt:lpstr>
      <vt:lpstr>Arial Unicode MS</vt:lpstr>
      <vt:lpstr>华文楷体</vt:lpstr>
      <vt:lpstr>Tw Cen MT Condensed</vt:lpstr>
      <vt:lpstr>Tw Cen MT Condensed Extra Bold</vt:lpstr>
      <vt:lpstr>Tempus Sans ITC</vt:lpstr>
      <vt:lpstr>Malgun Gothic</vt:lpstr>
      <vt:lpstr>Forte</vt:lpstr>
      <vt:lpstr>Wide Latin</vt:lpstr>
      <vt:lpstr>Tw Cen MT</vt:lpstr>
      <vt:lpstr/>
      <vt:lpstr>2_Трек</vt:lpstr>
      <vt:lpstr>1_Трек</vt:lpstr>
      <vt:lpstr>Презентация PowerPoint</vt:lpstr>
      <vt:lpstr>Фрактальная  размерность</vt:lpstr>
      <vt:lpstr>ОПРЕДЕЛЕНИЕ ФРАКТАЛЬНОЙ РАЗМЕРНОСТИ</vt:lpstr>
      <vt:lpstr>Примеры применения методов теории фракталов</vt:lpstr>
      <vt:lpstr>Корреляция механических свойств с фрактальной размерностью</vt:lpstr>
      <vt:lpstr>Варианты представления изображения микрошлифа стали 12ГС</vt:lpstr>
      <vt:lpstr>Оценка фрактальной размерности изображения</vt:lpstr>
      <vt:lpstr>Изменения фрактальной размерности в зависимости от числа нагружений N </vt:lpstr>
      <vt:lpstr>Мультифрактальный анализ</vt:lpstr>
      <vt:lpstr>Параметры, получаемые при мультифрактальном анализе</vt:lpstr>
      <vt:lpstr>Анализ изображений остовов микрошлифов</vt:lpstr>
      <vt:lpstr>Мультифрактальный анализ микрошлифов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ТЕОРИИ ФРАКТАЛОВ ПРИ АНАЛИЗЕ ЭКСПЕРИМЕНТАЛЬНЫХ ДАННЫХ И ДИАГНОСТИКЕ ТЕХНИЧЕСКИХ СИСТЕМ</dc:title>
  <dc:creator>ARS</dc:creator>
  <cp:lastModifiedBy>User</cp:lastModifiedBy>
  <cp:revision>80</cp:revision>
  <dcterms:created xsi:type="dcterms:W3CDTF">2013-11-15T08:41:53Z</dcterms:created>
  <dcterms:modified xsi:type="dcterms:W3CDTF">2020-10-26T07:09:35Z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