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414" r:id="rId3"/>
    <p:sldId id="426" r:id="rId4"/>
    <p:sldId id="447" r:id="rId5"/>
    <p:sldId id="448" r:id="rId6"/>
    <p:sldId id="443" r:id="rId7"/>
    <p:sldId id="444" r:id="rId8"/>
    <p:sldId id="445" r:id="rId9"/>
    <p:sldId id="449" r:id="rId10"/>
    <p:sldId id="450" r:id="rId11"/>
    <p:sldId id="377" r:id="rId12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48FDB85-1A7F-48E3-A98A-7A6CD9FE3ED5}">
          <p14:sldIdLst>
            <p14:sldId id="256"/>
            <p14:sldId id="414"/>
            <p14:sldId id="426"/>
            <p14:sldId id="447"/>
            <p14:sldId id="448"/>
            <p14:sldId id="443"/>
            <p14:sldId id="444"/>
            <p14:sldId id="445"/>
            <p14:sldId id="449"/>
            <p14:sldId id="450"/>
          </p14:sldIdLst>
        </p14:section>
        <p14:section name="Раздел без заголовка" id="{F03793E4-3DF0-4257-B42C-0F29E6832A2E}">
          <p14:sldIdLst>
            <p14:sldId id="37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3CCC"/>
    <a:srgbClr val="3366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64" autoAdjust="0"/>
    <p:restoredTop sz="94660"/>
  </p:normalViewPr>
  <p:slideViewPr>
    <p:cSldViewPr>
      <p:cViewPr>
        <p:scale>
          <a:sx n="75" d="100"/>
          <a:sy n="75" d="100"/>
        </p:scale>
        <p:origin x="-2652" y="-8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4" Type="http://schemas.openxmlformats.org/officeDocument/2006/relationships/image" Target="../media/image4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30314" cy="497047"/>
          </a:xfrm>
          <a:prstGeom prst="rect">
            <a:avLst/>
          </a:prstGeom>
        </p:spPr>
        <p:txBody>
          <a:bodyPr vert="horz" lIns="91457" tIns="45729" rIns="91457" bIns="4572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262" y="0"/>
            <a:ext cx="2930313" cy="497047"/>
          </a:xfrm>
          <a:prstGeom prst="rect">
            <a:avLst/>
          </a:prstGeom>
        </p:spPr>
        <p:txBody>
          <a:bodyPr vert="horz" lIns="91457" tIns="45729" rIns="91457" bIns="45729" rtlCol="0"/>
          <a:lstStyle>
            <a:lvl1pPr algn="r">
              <a:defRPr sz="1200"/>
            </a:lvl1pPr>
          </a:lstStyle>
          <a:p>
            <a:fld id="{7FD5AE27-7E14-404B-948C-DF144B09E393}" type="datetimeFigureOut">
              <a:rPr lang="ru-RU" smtClean="0"/>
              <a:t>20.12.2021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43880"/>
            <a:ext cx="2930314" cy="497046"/>
          </a:xfrm>
          <a:prstGeom prst="rect">
            <a:avLst/>
          </a:prstGeom>
        </p:spPr>
        <p:txBody>
          <a:bodyPr vert="horz" lIns="91457" tIns="45729" rIns="91457" bIns="4572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262" y="9443880"/>
            <a:ext cx="2930313" cy="497046"/>
          </a:xfrm>
          <a:prstGeom prst="rect">
            <a:avLst/>
          </a:prstGeom>
        </p:spPr>
        <p:txBody>
          <a:bodyPr vert="horz" lIns="91457" tIns="45729" rIns="91457" bIns="45729" rtlCol="0" anchor="b"/>
          <a:lstStyle>
            <a:lvl1pPr algn="r">
              <a:defRPr sz="1200"/>
            </a:lvl1pPr>
          </a:lstStyle>
          <a:p>
            <a:fld id="{40E79F0B-5956-47E7-AB2F-1E91F61D0F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05437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29837" cy="497126"/>
          </a:xfrm>
          <a:prstGeom prst="rect">
            <a:avLst/>
          </a:prstGeom>
        </p:spPr>
        <p:txBody>
          <a:bodyPr vert="horz" lIns="91457" tIns="45729" rIns="91457" bIns="4572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2" y="1"/>
            <a:ext cx="2929837" cy="497126"/>
          </a:xfrm>
          <a:prstGeom prst="rect">
            <a:avLst/>
          </a:prstGeom>
        </p:spPr>
        <p:txBody>
          <a:bodyPr vert="horz" lIns="91457" tIns="45729" rIns="91457" bIns="45729" rtlCol="0"/>
          <a:lstStyle>
            <a:lvl1pPr algn="r">
              <a:defRPr sz="1200"/>
            </a:lvl1pPr>
          </a:lstStyle>
          <a:p>
            <a:fld id="{5CA80B53-D3EB-4C23-B605-51211ADCCD08}" type="datetimeFigureOut">
              <a:rPr lang="ru-RU" smtClean="0"/>
              <a:pPr/>
              <a:t>20.12.2021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57" tIns="45729" rIns="91457" bIns="4572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57" tIns="45729" rIns="91457" bIns="4572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3"/>
            <a:ext cx="2929837" cy="497126"/>
          </a:xfrm>
          <a:prstGeom prst="rect">
            <a:avLst/>
          </a:prstGeom>
        </p:spPr>
        <p:txBody>
          <a:bodyPr vert="horz" lIns="91457" tIns="45729" rIns="91457" bIns="4572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2" y="9443663"/>
            <a:ext cx="2929837" cy="497126"/>
          </a:xfrm>
          <a:prstGeom prst="rect">
            <a:avLst/>
          </a:prstGeom>
        </p:spPr>
        <p:txBody>
          <a:bodyPr vert="horz" lIns="91457" tIns="45729" rIns="91457" bIns="45729" rtlCol="0" anchor="b"/>
          <a:lstStyle>
            <a:lvl1pPr algn="r">
              <a:defRPr sz="1200"/>
            </a:lvl1pPr>
          </a:lstStyle>
          <a:p>
            <a:fld id="{6DABF845-8544-4DBB-BE4C-871E9CA1A7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6731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4CDD5-C8EE-4942-88CC-08ABBF354550}" type="datetimeFigureOut">
              <a:rPr lang="ru-RU" smtClean="0"/>
              <a:pPr/>
              <a:t>20.12.2021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3F47-AD51-4CE6-8F24-AFC1AC6103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4CDD5-C8EE-4942-88CC-08ABBF354550}" type="datetimeFigureOut">
              <a:rPr lang="ru-RU" smtClean="0"/>
              <a:pPr/>
              <a:t>20.12.2021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3F47-AD51-4CE6-8F24-AFC1AC6103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4CDD5-C8EE-4942-88CC-08ABBF354550}" type="datetimeFigureOut">
              <a:rPr lang="ru-RU" smtClean="0"/>
              <a:pPr/>
              <a:t>20.12.2021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3F47-AD51-4CE6-8F24-AFC1AC6103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A8051B1-85A9-4B16-9A2F-1DCA0D4A0A4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2864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4CDD5-C8EE-4942-88CC-08ABBF354550}" type="datetimeFigureOut">
              <a:rPr lang="ru-RU" smtClean="0"/>
              <a:pPr/>
              <a:t>20.12.2021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3F47-AD51-4CE6-8F24-AFC1AC6103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4CDD5-C8EE-4942-88CC-08ABBF354550}" type="datetimeFigureOut">
              <a:rPr lang="ru-RU" smtClean="0"/>
              <a:pPr/>
              <a:t>20.12.2021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3F47-AD51-4CE6-8F24-AFC1AC6103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4CDD5-C8EE-4942-88CC-08ABBF354550}" type="datetimeFigureOut">
              <a:rPr lang="ru-RU" smtClean="0"/>
              <a:pPr/>
              <a:t>20.12.2021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3F47-AD51-4CE6-8F24-AFC1AC6103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4CDD5-C8EE-4942-88CC-08ABBF354550}" type="datetimeFigureOut">
              <a:rPr lang="ru-RU" smtClean="0"/>
              <a:pPr/>
              <a:t>20.12.2021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3F47-AD51-4CE6-8F24-AFC1AC6103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4CDD5-C8EE-4942-88CC-08ABBF354550}" type="datetimeFigureOut">
              <a:rPr lang="ru-RU" smtClean="0"/>
              <a:pPr/>
              <a:t>20.12.2021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3F47-AD51-4CE6-8F24-AFC1AC6103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4CDD5-C8EE-4942-88CC-08ABBF354550}" type="datetimeFigureOut">
              <a:rPr lang="ru-RU" smtClean="0"/>
              <a:pPr/>
              <a:t>20.12.2021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3F47-AD51-4CE6-8F24-AFC1AC6103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4CDD5-C8EE-4942-88CC-08ABBF354550}" type="datetimeFigureOut">
              <a:rPr lang="ru-RU" smtClean="0"/>
              <a:pPr/>
              <a:t>20.12.2021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3F47-AD51-4CE6-8F24-AFC1AC6103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4CDD5-C8EE-4942-88CC-08ABBF354550}" type="datetimeFigureOut">
              <a:rPr lang="ru-RU" smtClean="0"/>
              <a:pPr/>
              <a:t>20.12.2021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3F47-AD51-4CE6-8F24-AFC1AC6103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4CDD5-C8EE-4942-88CC-08ABBF354550}" type="datetimeFigureOut">
              <a:rPr lang="ru-RU" smtClean="0"/>
              <a:pPr/>
              <a:t>20.12.2021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33F47-AD51-4CE6-8F24-AFC1AC61034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4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3" Type="http://schemas.openxmlformats.org/officeDocument/2006/relationships/image" Target="../media/image7.jpeg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.jpeg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6.png"/><Relationship Id="rId4" Type="http://schemas.openxmlformats.org/officeDocument/2006/relationships/image" Target="../media/image1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21.wmf"/><Relationship Id="rId18" Type="http://schemas.openxmlformats.org/officeDocument/2006/relationships/oleObject" Target="../embeddings/oleObject21.bin"/><Relationship Id="rId3" Type="http://schemas.openxmlformats.org/officeDocument/2006/relationships/image" Target="../media/image25.jpeg"/><Relationship Id="rId7" Type="http://schemas.openxmlformats.org/officeDocument/2006/relationships/image" Target="../media/image18.wmf"/><Relationship Id="rId12" Type="http://schemas.openxmlformats.org/officeDocument/2006/relationships/oleObject" Target="../embeddings/oleObject18.bin"/><Relationship Id="rId17" Type="http://schemas.openxmlformats.org/officeDocument/2006/relationships/image" Target="../media/image23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0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20.wmf"/><Relationship Id="rId5" Type="http://schemas.openxmlformats.org/officeDocument/2006/relationships/image" Target="../media/image17.wmf"/><Relationship Id="rId15" Type="http://schemas.openxmlformats.org/officeDocument/2006/relationships/image" Target="../media/image22.wmf"/><Relationship Id="rId10" Type="http://schemas.openxmlformats.org/officeDocument/2006/relationships/oleObject" Target="../embeddings/oleObject17.bin"/><Relationship Id="rId19" Type="http://schemas.openxmlformats.org/officeDocument/2006/relationships/image" Target="../media/image24.wmf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9.wmf"/><Relationship Id="rId14" Type="http://schemas.openxmlformats.org/officeDocument/2006/relationships/oleObject" Target="../embeddings/oleObject19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27.bin"/><Relationship Id="rId18" Type="http://schemas.openxmlformats.org/officeDocument/2006/relationships/image" Target="../media/image33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30.wmf"/><Relationship Id="rId17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2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3.bin"/><Relationship Id="rId15" Type="http://schemas.openxmlformats.org/officeDocument/2006/relationships/oleObject" Target="../embeddings/oleObject28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5.bin"/><Relationship Id="rId14" Type="http://schemas.openxmlformats.org/officeDocument/2006/relationships/image" Target="../media/image3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6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1.bin"/><Relationship Id="rId10" Type="http://schemas.openxmlformats.org/officeDocument/2006/relationships/image" Target="../media/image40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3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916832"/>
            <a:ext cx="8424936" cy="1717932"/>
          </a:xfrm>
        </p:spPr>
        <p:txBody>
          <a:bodyPr>
            <a:noAutofit/>
          </a:bodyPr>
          <a:lstStyle/>
          <a:p>
            <a:r>
              <a:rPr lang="ru-RU" sz="2400" b="1" cap="all" dirty="0" smtClean="0"/>
              <a:t/>
            </a:r>
            <a:br>
              <a:rPr lang="ru-RU" sz="2400" b="1" cap="all" dirty="0" smtClean="0"/>
            </a:br>
            <a:r>
              <a:rPr lang="ru-RU" sz="2400" b="1" cap="all" dirty="0"/>
              <a:t>Задача Коши как способ диагностирования </a:t>
            </a:r>
            <a:r>
              <a:rPr lang="ru-RU" sz="2400" b="1" cap="all" dirty="0" smtClean="0"/>
              <a:t>конструкции на</a:t>
            </a:r>
            <a:r>
              <a:rPr lang="en-US" sz="2400" b="1" cap="all" dirty="0" smtClean="0"/>
              <a:t> </a:t>
            </a:r>
            <a:r>
              <a:rPr lang="ru-RU" sz="2400" b="1" cap="all" dirty="0" smtClean="0"/>
              <a:t>дефектность и </a:t>
            </a:r>
            <a:r>
              <a:rPr lang="ru-RU" sz="2400" b="1" cap="all" dirty="0"/>
              <a:t>на ее </a:t>
            </a:r>
            <a:r>
              <a:rPr lang="ru-RU" sz="2400" b="1" cap="all" dirty="0" smtClean="0"/>
              <a:t/>
            </a:r>
            <a:br>
              <a:rPr lang="ru-RU" sz="2400" b="1" cap="all" dirty="0" smtClean="0"/>
            </a:br>
            <a:r>
              <a:rPr lang="ru-RU" sz="2400" b="1" cap="all" dirty="0" smtClean="0"/>
              <a:t>напряженно-деформированное состояние</a:t>
            </a: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dirty="0" smtClean="0"/>
              <a:t>	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404664"/>
            <a:ext cx="813690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XV</a:t>
            </a:r>
            <a:r>
              <a:rPr lang="ru-RU" sz="1600" b="1" i="1" dirty="0" smtClean="0"/>
              <a:t> </a:t>
            </a:r>
            <a:r>
              <a:rPr lang="ru-RU" sz="1600" b="1" dirty="0" smtClean="0"/>
              <a:t>Международная </a:t>
            </a:r>
            <a:r>
              <a:rPr lang="ru-RU" sz="1600" b="1" dirty="0"/>
              <a:t>конференция</a:t>
            </a:r>
            <a:br>
              <a:rPr lang="ru-RU" sz="1600" b="1" dirty="0"/>
            </a:br>
            <a:r>
              <a:rPr lang="ru-RU" sz="1600" b="1" dirty="0" smtClean="0"/>
              <a:t>МЕХАНИКА</a:t>
            </a:r>
            <a:r>
              <a:rPr lang="ru-RU" sz="1600" b="1" dirty="0"/>
              <a:t>, РЕСУРС И ДИАГНОСТИКА МАТЕРИАЛОВ И </a:t>
            </a:r>
            <a:r>
              <a:rPr lang="ru-RU" sz="1600" b="1" dirty="0" smtClean="0"/>
              <a:t>КОНСТРУКЦИ</a:t>
            </a:r>
            <a:r>
              <a:rPr lang="ru-RU" sz="1600" b="1" dirty="0"/>
              <a:t>Й</a:t>
            </a:r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en-US" sz="1600" b="1" dirty="0" smtClean="0"/>
              <a:t>20-</a:t>
            </a:r>
            <a:r>
              <a:rPr lang="ru-RU" sz="1600" b="1" dirty="0" smtClean="0"/>
              <a:t>24 </a:t>
            </a:r>
            <a:r>
              <a:rPr lang="ru-RU" sz="1600" b="1" dirty="0"/>
              <a:t>декабря 2021 г.</a:t>
            </a:r>
            <a:endParaRPr lang="ru-RU" sz="1600" dirty="0"/>
          </a:p>
        </p:txBody>
      </p:sp>
      <p:sp>
        <p:nvSpPr>
          <p:cNvPr id="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4005064"/>
            <a:ext cx="8064896" cy="2448272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tx1"/>
                </a:solidFill>
              </a:rPr>
              <a:t>Чанышев </a:t>
            </a:r>
            <a:r>
              <a:rPr lang="ru-RU" sz="2400" b="1" dirty="0" err="1" smtClean="0">
                <a:solidFill>
                  <a:schemeClr val="tx1"/>
                </a:solidFill>
              </a:rPr>
              <a:t>А.И</a:t>
            </a:r>
            <a:r>
              <a:rPr lang="ru-RU" sz="2400" b="1" dirty="0" smtClean="0">
                <a:solidFill>
                  <a:schemeClr val="tx1"/>
                </a:solidFill>
              </a:rPr>
              <a:t>.</a:t>
            </a:r>
            <a:r>
              <a:rPr lang="en-US" sz="2400" baseline="30000" dirty="0" smtClean="0">
                <a:solidFill>
                  <a:schemeClr val="tx1"/>
                </a:solidFill>
              </a:rPr>
              <a:t>1,</a:t>
            </a:r>
            <a:r>
              <a:rPr lang="ru-RU" sz="2400" baseline="30000" dirty="0" smtClean="0">
                <a:solidFill>
                  <a:schemeClr val="tx1"/>
                </a:solidFill>
              </a:rPr>
              <a:t> </a:t>
            </a:r>
            <a:r>
              <a:rPr lang="ru-RU" sz="2400" baseline="30000" dirty="0" smtClean="0">
                <a:solidFill>
                  <a:schemeClr val="tx1"/>
                </a:solidFill>
              </a:rPr>
              <a:t>2</a:t>
            </a:r>
            <a:r>
              <a:rPr lang="en-US" sz="2400" b="1" dirty="0" smtClean="0">
                <a:solidFill>
                  <a:schemeClr val="tx1"/>
                </a:solidFill>
              </a:rPr>
              <a:t>, </a:t>
            </a:r>
            <a:r>
              <a:rPr lang="ru-RU" sz="2400" b="1" dirty="0" smtClean="0">
                <a:solidFill>
                  <a:schemeClr val="tx1"/>
                </a:solidFill>
              </a:rPr>
              <a:t>Белоусова </a:t>
            </a:r>
            <a:r>
              <a:rPr lang="ru-RU" sz="2400" b="1" dirty="0" smtClean="0">
                <a:solidFill>
                  <a:schemeClr val="tx1"/>
                </a:solidFill>
              </a:rPr>
              <a:t>О.Е.</a:t>
            </a:r>
            <a:r>
              <a:rPr lang="ru-RU" sz="2400" baseline="30000" dirty="0" smtClean="0">
                <a:solidFill>
                  <a:schemeClr val="tx1"/>
                </a:solidFill>
              </a:rPr>
              <a:t>1</a:t>
            </a:r>
            <a:r>
              <a:rPr lang="en-US" sz="2400" b="1" dirty="0" smtClean="0">
                <a:solidFill>
                  <a:schemeClr val="tx1"/>
                </a:solidFill>
              </a:rPr>
              <a:t>, </a:t>
            </a:r>
            <a:r>
              <a:rPr lang="ru-RU" sz="2400" b="1" dirty="0" err="1">
                <a:solidFill>
                  <a:schemeClr val="tx1"/>
                </a:solidFill>
              </a:rPr>
              <a:t>Лукьяшко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</a:rPr>
              <a:t>О.А</a:t>
            </a:r>
            <a:r>
              <a:rPr lang="ru-RU" sz="2400" b="1" dirty="0">
                <a:solidFill>
                  <a:schemeClr val="tx1"/>
                </a:solidFill>
              </a:rPr>
              <a:t>.</a:t>
            </a:r>
            <a:r>
              <a:rPr lang="ru-RU" sz="2400" baseline="30000" dirty="0">
                <a:solidFill>
                  <a:schemeClr val="tx1"/>
                </a:solidFill>
              </a:rPr>
              <a:t>1</a:t>
            </a:r>
            <a:r>
              <a:rPr lang="ru-RU" sz="2400" b="1" dirty="0" smtClean="0">
                <a:solidFill>
                  <a:schemeClr val="tx1"/>
                </a:solidFill>
              </a:rPr>
              <a:t>,</a:t>
            </a:r>
            <a:endParaRPr lang="ru-RU" sz="2400" b="1" dirty="0">
              <a:solidFill>
                <a:schemeClr val="tx1"/>
              </a:solidFill>
            </a:endParaRPr>
          </a:p>
          <a:p>
            <a:r>
              <a:rPr lang="ru-RU" sz="2400" b="1" dirty="0" smtClean="0">
                <a:solidFill>
                  <a:schemeClr val="tx1"/>
                </a:solidFill>
              </a:rPr>
              <a:t>Ефименко Л.Л.</a:t>
            </a:r>
            <a:r>
              <a:rPr lang="ru-RU" sz="2400" baseline="30000" dirty="0" smtClean="0">
                <a:solidFill>
                  <a:schemeClr val="tx1"/>
                </a:solidFill>
              </a:rPr>
              <a:t>2</a:t>
            </a:r>
            <a:r>
              <a:rPr lang="ru-RU" sz="2400" b="1" dirty="0" smtClean="0">
                <a:solidFill>
                  <a:schemeClr val="tx1"/>
                </a:solidFill>
              </a:rPr>
              <a:t>, </a:t>
            </a:r>
            <a:r>
              <a:rPr lang="ru-RU" sz="2400" b="1" dirty="0">
                <a:solidFill>
                  <a:schemeClr val="tx1"/>
                </a:solidFill>
              </a:rPr>
              <a:t>Фролова </a:t>
            </a:r>
            <a:r>
              <a:rPr lang="ru-RU" sz="2400" b="1" dirty="0" smtClean="0">
                <a:solidFill>
                  <a:schemeClr val="tx1"/>
                </a:solidFill>
              </a:rPr>
              <a:t>И.В.</a:t>
            </a:r>
            <a:r>
              <a:rPr lang="ru-RU" sz="2400" baseline="30000" dirty="0" smtClean="0">
                <a:solidFill>
                  <a:schemeClr val="tx1"/>
                </a:solidFill>
              </a:rPr>
              <a:t>2</a:t>
            </a:r>
          </a:p>
          <a:p>
            <a:endParaRPr lang="ru-RU" sz="2000" b="1" dirty="0" smtClean="0"/>
          </a:p>
          <a:p>
            <a:pPr>
              <a:spcBef>
                <a:spcPts val="0"/>
              </a:spcBef>
            </a:pPr>
            <a:r>
              <a:rPr lang="en-US" sz="1800" baseline="30000" dirty="0" smtClean="0">
                <a:solidFill>
                  <a:schemeClr val="tx1"/>
                </a:solidFill>
              </a:rPr>
              <a:t>1</a:t>
            </a:r>
            <a:r>
              <a:rPr lang="ru-RU" sz="1800" dirty="0" smtClean="0">
                <a:solidFill>
                  <a:schemeClr val="tx1"/>
                </a:solidFill>
              </a:rPr>
              <a:t> Институт </a:t>
            </a:r>
            <a:r>
              <a:rPr lang="ru-RU" sz="1800" dirty="0">
                <a:solidFill>
                  <a:schemeClr val="tx1"/>
                </a:solidFill>
              </a:rPr>
              <a:t>горного дела им. Н. А. </a:t>
            </a:r>
            <a:r>
              <a:rPr lang="ru-RU" sz="1800" dirty="0" err="1">
                <a:solidFill>
                  <a:schemeClr val="tx1"/>
                </a:solidFill>
              </a:rPr>
              <a:t>Чинакала</a:t>
            </a:r>
            <a:r>
              <a:rPr lang="ru-RU" sz="1800" dirty="0">
                <a:solidFill>
                  <a:schemeClr val="tx1"/>
                </a:solidFill>
              </a:rPr>
              <a:t> СО </a:t>
            </a:r>
            <a:r>
              <a:rPr lang="ru-RU" sz="1800" dirty="0" smtClean="0">
                <a:solidFill>
                  <a:schemeClr val="tx1"/>
                </a:solidFill>
              </a:rPr>
              <a:t>РАН, </a:t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baseline="30000" dirty="0" smtClean="0">
                <a:solidFill>
                  <a:schemeClr val="tx1"/>
                </a:solidFill>
              </a:rPr>
              <a:t>2 </a:t>
            </a:r>
            <a:r>
              <a:rPr lang="ru-RU" sz="1800" dirty="0" smtClean="0">
                <a:solidFill>
                  <a:schemeClr val="tx1"/>
                </a:solidFill>
              </a:rPr>
              <a:t>Новосибирский </a:t>
            </a:r>
            <a:r>
              <a:rPr lang="ru-RU" sz="1800" dirty="0">
                <a:solidFill>
                  <a:schemeClr val="tx1"/>
                </a:solidFill>
              </a:rPr>
              <a:t>Государственный Университет Экономики и Управления</a:t>
            </a:r>
            <a:r>
              <a:rPr lang="ru-RU" sz="1800" dirty="0" smtClean="0">
                <a:solidFill>
                  <a:schemeClr val="tx1"/>
                </a:solidFill>
              </a:rPr>
              <a:t>,</a:t>
            </a:r>
          </a:p>
          <a:p>
            <a:pPr>
              <a:spcBef>
                <a:spcPts val="0"/>
              </a:spcBef>
            </a:pPr>
            <a:r>
              <a:rPr lang="ru-RU" sz="1800" dirty="0">
                <a:solidFill>
                  <a:schemeClr val="tx1"/>
                </a:solidFill>
              </a:rPr>
              <a:t> г. Новосибирск, </a:t>
            </a:r>
            <a:r>
              <a:rPr lang="ru-RU" sz="1800" dirty="0" smtClean="0">
                <a:solidFill>
                  <a:schemeClr val="tx1"/>
                </a:solidFill>
              </a:rPr>
              <a:t>Россия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0684" y="620688"/>
            <a:ext cx="2595292" cy="2481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1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0294" y="754037"/>
            <a:ext cx="2383994" cy="2555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55576" y="4653136"/>
            <a:ext cx="76328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Предложен метод неразрушающего контроля для определения структуры среды. Разработан алгоритм отыскания напряженно-деформированного состояния конструкции  по данным измерений смещений и напряжений на ее поверхности (задача Коши).</a:t>
            </a:r>
          </a:p>
          <a:p>
            <a:pPr algn="just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187624" y="3140968"/>
            <a:ext cx="66967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Зависимость </a:t>
            </a:r>
            <a:r>
              <a:rPr lang="ru-RU" dirty="0"/>
              <a:t>смещений </a:t>
            </a:r>
            <a:r>
              <a:rPr lang="ru-RU" dirty="0" smtClean="0"/>
              <a:t>    от </a:t>
            </a:r>
            <a:r>
              <a:rPr lang="ru-RU" dirty="0"/>
              <a:t>координат на поверхности заглубленного источника, рассчитанного по предложенной схеме</a:t>
            </a:r>
          </a:p>
          <a:p>
            <a:endParaRPr lang="ru-RU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7409558"/>
              </p:ext>
            </p:extLst>
          </p:nvPr>
        </p:nvGraphicFramePr>
        <p:xfrm>
          <a:off x="3866778" y="3182520"/>
          <a:ext cx="540060" cy="33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756" name="Equation" r:id="rId5" imgW="380835" imgH="241195" progId="Equation.DSMT4">
                  <p:embed/>
                </p:oleObj>
              </mc:Choice>
              <mc:Fallback>
                <p:oleObj name="Equation" r:id="rId5" imgW="380835" imgH="241195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6778" y="3182520"/>
                        <a:ext cx="540060" cy="3375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0688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928813" y="2928938"/>
            <a:ext cx="53721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200" dirty="0"/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18464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1250" y="657264"/>
            <a:ext cx="7963197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структуры того или иного объекта предлагается на его поверхности произвести вначале кратковременное нагружение с последующей регистрацией на ней смещений, изменяющихся во времени. С применением переопределенной информации на поверхности, свободной от напряжений, и заданным распределением трех перемещений (задача Коши) однозначным образов восстанавливаются поля напряжений, деформаций, смещений во всем объекте, по которым с помощью обработки полученных данных и применения критериев наличия отверстий в среде, твердых включений возможно определить структуру объекта. Для определения напряженно – деформированного состояния объекта (конструкции) вокруг какого-либо отверстия предлагается использовать метод разгрузки с нанесением на поверхность нагруженного объекта очертания исследуемого отверстия, последующей его поточечной разгрузки и измерением образующихся контурных смещений. Приводятся примеры, иллюстрирующие предлагаемый метод диагностики структуры и состояния нагружаемых конструкций.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0" name="Rectangle 6"/>
          <p:cNvSpPr>
            <a:spLocks noChangeArrowheads="1"/>
          </p:cNvSpPr>
          <p:nvPr/>
        </p:nvSpPr>
        <p:spPr bwMode="auto">
          <a:xfrm>
            <a:off x="0" y="22671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9473" name="Rectangle 9"/>
          <p:cNvSpPr>
            <a:spLocks noChangeArrowheads="1"/>
          </p:cNvSpPr>
          <p:nvPr/>
        </p:nvSpPr>
        <p:spPr bwMode="auto">
          <a:xfrm>
            <a:off x="0" y="22671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9475" name="Rectangle 11"/>
          <p:cNvSpPr>
            <a:spLocks noChangeArrowheads="1"/>
          </p:cNvSpPr>
          <p:nvPr/>
        </p:nvSpPr>
        <p:spPr bwMode="auto">
          <a:xfrm>
            <a:off x="0" y="22671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5" name="TextBox 24"/>
          <p:cNvSpPr txBox="1"/>
          <p:nvPr/>
        </p:nvSpPr>
        <p:spPr>
          <a:xfrm>
            <a:off x="395536" y="487363"/>
            <a:ext cx="784887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Простейшие </a:t>
            </a:r>
            <a:r>
              <a:rPr lang="ru-RU" sz="2400" dirty="0" smtClean="0"/>
              <a:t>иллюстрации:</a:t>
            </a:r>
          </a:p>
          <a:p>
            <a:endParaRPr lang="ru-RU" sz="2400" dirty="0"/>
          </a:p>
          <a:p>
            <a:endParaRPr lang="ru-RU" sz="2400" dirty="0" smtClean="0"/>
          </a:p>
          <a:p>
            <a:endParaRPr lang="ru-RU" sz="2400" dirty="0"/>
          </a:p>
          <a:p>
            <a:endParaRPr lang="ru-RU" sz="2400" dirty="0" smtClean="0"/>
          </a:p>
          <a:p>
            <a:endParaRPr lang="ru-RU" sz="2400" dirty="0"/>
          </a:p>
          <a:p>
            <a:endParaRPr lang="ru-RU" sz="2400" dirty="0" smtClean="0"/>
          </a:p>
          <a:p>
            <a:endParaRPr lang="ru-RU" sz="2400" dirty="0"/>
          </a:p>
          <a:p>
            <a:r>
              <a:rPr lang="ru-RU" sz="2400" dirty="0" smtClean="0"/>
              <a:t>Пример</a:t>
            </a:r>
          </a:p>
          <a:p>
            <a:endParaRPr lang="ru-RU" sz="2400" dirty="0"/>
          </a:p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Решение</a:t>
            </a:r>
            <a:endParaRPr lang="ru-RU" sz="2400" dirty="0" smtClean="0"/>
          </a:p>
          <a:p>
            <a:endParaRPr lang="ru-RU" dirty="0"/>
          </a:p>
        </p:txBody>
      </p:sp>
      <p:pic>
        <p:nvPicPr>
          <p:cNvPr id="183324" name="Рисунок 62" descr="Чанышев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87363"/>
            <a:ext cx="2409825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3528450"/>
              </p:ext>
            </p:extLst>
          </p:nvPr>
        </p:nvGraphicFramePr>
        <p:xfrm>
          <a:off x="523875" y="1035050"/>
          <a:ext cx="2031552" cy="148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63" name="Equation" r:id="rId4" imgW="1269720" imgH="927000" progId="Equation.DSMT4">
                  <p:embed/>
                </p:oleObj>
              </mc:Choice>
              <mc:Fallback>
                <p:oleObj name="Equation" r:id="rId4" imgW="1269720" imgH="92700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1035050"/>
                        <a:ext cx="2031552" cy="1483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0202195"/>
              </p:ext>
            </p:extLst>
          </p:nvPr>
        </p:nvGraphicFramePr>
        <p:xfrm>
          <a:off x="3721100" y="1300163"/>
          <a:ext cx="1686528" cy="8127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64" name="Equation" r:id="rId6" imgW="1054080" imgH="507960" progId="Equation.DSMT4">
                  <p:embed/>
                </p:oleObj>
              </mc:Choice>
              <mc:Fallback>
                <p:oleObj name="Equation" r:id="rId6" imgW="1054080" imgH="50796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1100" y="1300163"/>
                        <a:ext cx="1686528" cy="8127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2618380"/>
              </p:ext>
            </p:extLst>
          </p:nvPr>
        </p:nvGraphicFramePr>
        <p:xfrm>
          <a:off x="1796926" y="2781300"/>
          <a:ext cx="255905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65" name="Equation" r:id="rId8" imgW="1600200" imgH="241200" progId="Equation.DSMT4">
                  <p:embed/>
                </p:oleObj>
              </mc:Choice>
              <mc:Fallback>
                <p:oleObj name="Equation" r:id="rId8" imgW="1600200" imgH="241200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6926" y="2781300"/>
                        <a:ext cx="2559050" cy="3841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4229354"/>
              </p:ext>
            </p:extLst>
          </p:nvPr>
        </p:nvGraphicFramePr>
        <p:xfrm>
          <a:off x="4800600" y="2833688"/>
          <a:ext cx="1157288" cy="34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66" name="Equation" r:id="rId10" imgW="723600" imgH="215640" progId="Equation.DSMT4">
                  <p:embed/>
                </p:oleObj>
              </mc:Choice>
              <mc:Fallback>
                <p:oleObj name="Equation" r:id="rId10" imgW="723600" imgH="215640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833688"/>
                        <a:ext cx="1157288" cy="3444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9317297"/>
              </p:ext>
            </p:extLst>
          </p:nvPr>
        </p:nvGraphicFramePr>
        <p:xfrm>
          <a:off x="2267744" y="3645024"/>
          <a:ext cx="3576320" cy="1300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67" name="Equation" r:id="rId12" imgW="2235200" imgH="812800" progId="Equation.DSMT4">
                  <p:embed/>
                </p:oleObj>
              </mc:Choice>
              <mc:Fallback>
                <p:oleObj name="Equation" r:id="rId12" imgW="2235200" imgH="812800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3645024"/>
                        <a:ext cx="3576320" cy="13004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0415466"/>
              </p:ext>
            </p:extLst>
          </p:nvPr>
        </p:nvGraphicFramePr>
        <p:xfrm>
          <a:off x="2267744" y="5301208"/>
          <a:ext cx="3190508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68" name="Equation" r:id="rId14" imgW="1828800" imgH="495300" progId="Equation.DSMT4">
                  <p:embed/>
                </p:oleObj>
              </mc:Choice>
              <mc:Fallback>
                <p:oleObj name="Equation" r:id="rId14" imgW="1828800" imgH="495300" progId="Equation.DSMT4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5301208"/>
                        <a:ext cx="3190508" cy="8640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41"/>
          <p:cNvSpPr>
            <a:spLocks noChangeArrowheads="1"/>
          </p:cNvSpPr>
          <p:nvPr/>
        </p:nvSpPr>
        <p:spPr bwMode="auto">
          <a:xfrm>
            <a:off x="0" y="495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3338" name="Рисунок 160" descr="Чанышев 1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25" y="4149080"/>
            <a:ext cx="2590800" cy="232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633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1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0622047"/>
              </p:ext>
            </p:extLst>
          </p:nvPr>
        </p:nvGraphicFramePr>
        <p:xfrm>
          <a:off x="4959003" y="2312135"/>
          <a:ext cx="1701229" cy="83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681" name="Equation" r:id="rId3" imgW="977760" imgH="482400" progId="Equation.DSMT4">
                  <p:embed/>
                </p:oleObj>
              </mc:Choice>
              <mc:Fallback>
                <p:oleObj name="Equation" r:id="rId3" imgW="97776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9003" y="2312135"/>
                        <a:ext cx="1701229" cy="83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488" name="Group 3"/>
          <p:cNvGrpSpPr>
            <a:grpSpLocks noChangeAspect="1"/>
          </p:cNvGrpSpPr>
          <p:nvPr/>
        </p:nvGrpSpPr>
        <p:grpSpPr bwMode="auto">
          <a:xfrm>
            <a:off x="404813" y="954088"/>
            <a:ext cx="3087687" cy="1766887"/>
            <a:chOff x="3612" y="6765"/>
            <a:chExt cx="4016" cy="2299"/>
          </a:xfrm>
        </p:grpSpPr>
        <p:sp>
          <p:nvSpPr>
            <p:cNvPr id="20493" name="AutoShape 28"/>
            <p:cNvSpPr>
              <a:spLocks noChangeAspect="1" noChangeArrowheads="1" noTextEdit="1"/>
            </p:cNvSpPr>
            <p:nvPr/>
          </p:nvSpPr>
          <p:spPr bwMode="auto">
            <a:xfrm>
              <a:off x="3718" y="6765"/>
              <a:ext cx="3910" cy="2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494" name="Text Box 27"/>
            <p:cNvSpPr txBox="1">
              <a:spLocks noChangeArrowheads="1"/>
            </p:cNvSpPr>
            <p:nvPr/>
          </p:nvSpPr>
          <p:spPr bwMode="auto">
            <a:xfrm>
              <a:off x="3612" y="8423"/>
              <a:ext cx="1562" cy="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/>
              <a:r>
                <a:rPr lang="en-US" altLang="ru-RU" sz="1600" i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x+at=const</a:t>
              </a:r>
              <a:endParaRPr lang="en-US" altLang="ru-RU" sz="2800"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20495" name="Rectangle 26" descr="Широкий диагональный 2"/>
            <p:cNvSpPr>
              <a:spLocks noChangeArrowheads="1"/>
            </p:cNvSpPr>
            <p:nvPr/>
          </p:nvSpPr>
          <p:spPr bwMode="auto">
            <a:xfrm>
              <a:off x="4138" y="7227"/>
              <a:ext cx="2612" cy="85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>
                <a:latin typeface="Calibri" pitchFamily="34" charset="0"/>
              </a:endParaRPr>
            </a:p>
          </p:txBody>
        </p:sp>
        <p:cxnSp>
          <p:nvCxnSpPr>
            <p:cNvPr id="20496" name="AutoShape 25"/>
            <p:cNvCxnSpPr>
              <a:cxnSpLocks noChangeShapeType="1"/>
            </p:cNvCxnSpPr>
            <p:nvPr/>
          </p:nvCxnSpPr>
          <p:spPr bwMode="auto">
            <a:xfrm>
              <a:off x="4133" y="7217"/>
              <a:ext cx="3016" cy="1"/>
            </a:xfrm>
            <a:prstGeom prst="straightConnector1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497" name="Text Box 24"/>
            <p:cNvSpPr txBox="1">
              <a:spLocks noChangeArrowheads="1"/>
            </p:cNvSpPr>
            <p:nvPr/>
          </p:nvSpPr>
          <p:spPr bwMode="auto">
            <a:xfrm>
              <a:off x="4840" y="6848"/>
              <a:ext cx="308" cy="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/>
              <a:r>
                <a:rPr lang="en-US" altLang="ru-RU" sz="1400" i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O</a:t>
              </a:r>
              <a:endParaRPr lang="en-US" altLang="ru-RU"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20498" name="Text Box 23"/>
            <p:cNvSpPr txBox="1">
              <a:spLocks noChangeArrowheads="1"/>
            </p:cNvSpPr>
            <p:nvPr/>
          </p:nvSpPr>
          <p:spPr bwMode="auto">
            <a:xfrm>
              <a:off x="6265" y="6876"/>
              <a:ext cx="308" cy="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/>
              <a:r>
                <a:rPr lang="en-US" altLang="ru-RU" sz="1400" i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C</a:t>
              </a:r>
              <a:endParaRPr lang="en-US" altLang="ru-RU"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20499" name="Text Box 22"/>
            <p:cNvSpPr txBox="1">
              <a:spLocks noChangeArrowheads="1"/>
            </p:cNvSpPr>
            <p:nvPr/>
          </p:nvSpPr>
          <p:spPr bwMode="auto">
            <a:xfrm>
              <a:off x="5810" y="7571"/>
              <a:ext cx="308" cy="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/>
              <a:r>
                <a:rPr lang="en-US" altLang="ru-RU" sz="1100" i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B</a:t>
              </a:r>
              <a:endParaRPr lang="en-US" altLang="ru-RU"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20500" name="Rectangle 21"/>
            <p:cNvSpPr>
              <a:spLocks noChangeArrowheads="1"/>
            </p:cNvSpPr>
            <p:nvPr/>
          </p:nvSpPr>
          <p:spPr bwMode="auto">
            <a:xfrm>
              <a:off x="5140" y="7201"/>
              <a:ext cx="74" cy="1361"/>
            </a:xfrm>
            <a:prstGeom prst="rect">
              <a:avLst/>
            </a:prstGeom>
            <a:solidFill>
              <a:srgbClr val="A5A5A5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>
                <a:latin typeface="Calibri" pitchFamily="34" charset="0"/>
              </a:endParaRPr>
            </a:p>
          </p:txBody>
        </p:sp>
        <p:cxnSp>
          <p:nvCxnSpPr>
            <p:cNvPr id="20501" name="AutoShape 20"/>
            <p:cNvCxnSpPr>
              <a:cxnSpLocks noChangeAspect="1" noChangeShapeType="1"/>
            </p:cNvCxnSpPr>
            <p:nvPr/>
          </p:nvCxnSpPr>
          <p:spPr bwMode="auto">
            <a:xfrm flipV="1">
              <a:off x="4851" y="7215"/>
              <a:ext cx="1508" cy="168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02" name="AutoShape 19"/>
            <p:cNvCxnSpPr>
              <a:cxnSpLocks noChangeShapeType="1"/>
            </p:cNvCxnSpPr>
            <p:nvPr/>
          </p:nvCxnSpPr>
          <p:spPr bwMode="auto">
            <a:xfrm flipV="1">
              <a:off x="5205" y="7209"/>
              <a:ext cx="937" cy="107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03" name="AutoShape 18"/>
            <p:cNvCxnSpPr>
              <a:cxnSpLocks noChangeShapeType="1"/>
            </p:cNvCxnSpPr>
            <p:nvPr/>
          </p:nvCxnSpPr>
          <p:spPr bwMode="auto">
            <a:xfrm flipV="1">
              <a:off x="5205" y="7209"/>
              <a:ext cx="747" cy="84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04" name="AutoShape 17"/>
            <p:cNvCxnSpPr>
              <a:cxnSpLocks noChangeShapeType="1"/>
            </p:cNvCxnSpPr>
            <p:nvPr/>
          </p:nvCxnSpPr>
          <p:spPr bwMode="auto">
            <a:xfrm flipV="1">
              <a:off x="5205" y="7209"/>
              <a:ext cx="542" cy="6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05" name="AutoShape 16"/>
            <p:cNvCxnSpPr>
              <a:cxnSpLocks noChangeShapeType="1"/>
            </p:cNvCxnSpPr>
            <p:nvPr/>
          </p:nvCxnSpPr>
          <p:spPr bwMode="auto">
            <a:xfrm flipV="1">
              <a:off x="5205" y="7209"/>
              <a:ext cx="342" cy="38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06" name="AutoShape 15"/>
            <p:cNvCxnSpPr>
              <a:cxnSpLocks noChangeShapeType="1"/>
            </p:cNvCxnSpPr>
            <p:nvPr/>
          </p:nvCxnSpPr>
          <p:spPr bwMode="auto">
            <a:xfrm>
              <a:off x="5177" y="7069"/>
              <a:ext cx="1" cy="1860"/>
            </a:xfrm>
            <a:prstGeom prst="straightConnector1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507" name="Text Box 14"/>
            <p:cNvSpPr txBox="1">
              <a:spLocks noChangeArrowheads="1"/>
            </p:cNvSpPr>
            <p:nvPr/>
          </p:nvSpPr>
          <p:spPr bwMode="auto">
            <a:xfrm>
              <a:off x="5191" y="8695"/>
              <a:ext cx="308" cy="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/>
              <a:r>
                <a:rPr lang="en-US" altLang="ru-RU" i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x</a:t>
              </a:r>
              <a:endParaRPr lang="en-US" altLang="ru-RU" sz="1400"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20508" name="Text Box 13"/>
            <p:cNvSpPr txBox="1">
              <a:spLocks noChangeArrowheads="1"/>
            </p:cNvSpPr>
            <p:nvPr/>
          </p:nvSpPr>
          <p:spPr bwMode="auto">
            <a:xfrm>
              <a:off x="6066" y="7697"/>
              <a:ext cx="1562" cy="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/>
              <a:r>
                <a:rPr lang="en-US" altLang="ru-RU" i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x-at=const</a:t>
              </a:r>
              <a:endParaRPr lang="en-US" altLang="ru-RU">
                <a:ea typeface="Calibri" pitchFamily="34" charset="0"/>
                <a:cs typeface="Times New Roman" pitchFamily="18" charset="0"/>
              </a:endParaRPr>
            </a:p>
          </p:txBody>
        </p:sp>
        <p:cxnSp>
          <p:nvCxnSpPr>
            <p:cNvPr id="20509" name="AutoShape 12"/>
            <p:cNvCxnSpPr>
              <a:cxnSpLocks noChangeAspect="1" noChangeShapeType="1"/>
            </p:cNvCxnSpPr>
            <p:nvPr/>
          </p:nvCxnSpPr>
          <p:spPr bwMode="auto">
            <a:xfrm>
              <a:off x="5177" y="7221"/>
              <a:ext cx="1037" cy="92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10" name="AutoShape 11"/>
            <p:cNvCxnSpPr>
              <a:cxnSpLocks noChangeAspect="1" noChangeShapeType="1"/>
            </p:cNvCxnSpPr>
            <p:nvPr/>
          </p:nvCxnSpPr>
          <p:spPr bwMode="auto">
            <a:xfrm>
              <a:off x="5209" y="7445"/>
              <a:ext cx="522" cy="46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11" name="AutoShape 10"/>
            <p:cNvCxnSpPr>
              <a:cxnSpLocks noChangeShapeType="1"/>
            </p:cNvCxnSpPr>
            <p:nvPr/>
          </p:nvCxnSpPr>
          <p:spPr bwMode="auto">
            <a:xfrm>
              <a:off x="5205" y="7631"/>
              <a:ext cx="438" cy="38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12" name="AutoShape 9"/>
            <p:cNvCxnSpPr>
              <a:cxnSpLocks noChangeShapeType="1"/>
            </p:cNvCxnSpPr>
            <p:nvPr/>
          </p:nvCxnSpPr>
          <p:spPr bwMode="auto">
            <a:xfrm>
              <a:off x="5402" y="7209"/>
              <a:ext cx="538" cy="47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13" name="AutoShape 8"/>
            <p:cNvCxnSpPr>
              <a:cxnSpLocks noChangeShapeType="1"/>
            </p:cNvCxnSpPr>
            <p:nvPr/>
          </p:nvCxnSpPr>
          <p:spPr bwMode="auto">
            <a:xfrm>
              <a:off x="5643" y="7214"/>
              <a:ext cx="400" cy="35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14" name="AutoShape 7"/>
            <p:cNvCxnSpPr>
              <a:cxnSpLocks noChangeAspect="1" noChangeShapeType="1"/>
            </p:cNvCxnSpPr>
            <p:nvPr/>
          </p:nvCxnSpPr>
          <p:spPr bwMode="auto">
            <a:xfrm>
              <a:off x="5201" y="7834"/>
              <a:ext cx="334" cy="29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15" name="AutoShape 6"/>
            <p:cNvCxnSpPr>
              <a:cxnSpLocks noChangeShapeType="1"/>
            </p:cNvCxnSpPr>
            <p:nvPr/>
          </p:nvCxnSpPr>
          <p:spPr bwMode="auto">
            <a:xfrm>
              <a:off x="5915" y="7231"/>
              <a:ext cx="231" cy="2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16" name="AutoShape 5"/>
            <p:cNvCxnSpPr>
              <a:cxnSpLocks noChangeAspect="1" noChangeShapeType="1"/>
            </p:cNvCxnSpPr>
            <p:nvPr/>
          </p:nvCxnSpPr>
          <p:spPr bwMode="auto">
            <a:xfrm>
              <a:off x="5201" y="8051"/>
              <a:ext cx="221" cy="19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517" name="Text Box 4"/>
            <p:cNvSpPr txBox="1">
              <a:spLocks noChangeArrowheads="1"/>
            </p:cNvSpPr>
            <p:nvPr/>
          </p:nvSpPr>
          <p:spPr bwMode="auto">
            <a:xfrm>
              <a:off x="6960" y="7176"/>
              <a:ext cx="308" cy="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/>
              <a:r>
                <a:rPr lang="en-US" altLang="ru-RU" i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t</a:t>
              </a:r>
              <a:endParaRPr lang="en-US" altLang="ru-RU" sz="1400">
                <a:ea typeface="Calibri" pitchFamily="34" charset="0"/>
                <a:cs typeface="Times New Roman" pitchFamily="18" charset="0"/>
              </a:endParaRPr>
            </a:p>
          </p:txBody>
        </p:sp>
      </p:grp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467544" y="332656"/>
            <a:ext cx="5470525" cy="46166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400" dirty="0" smtClean="0">
                <a:latin typeface="+mn-lt"/>
              </a:rPr>
              <a:t>Динамическая постановка задачи</a:t>
            </a:r>
            <a:endParaRPr lang="ru-RU" sz="2400" dirty="0">
              <a:latin typeface="+mn-lt"/>
            </a:endParaRPr>
          </a:p>
        </p:txBody>
      </p:sp>
      <p:sp>
        <p:nvSpPr>
          <p:cNvPr id="19461" name="TextBox 31"/>
          <p:cNvSpPr txBox="1">
            <a:spLocks noChangeArrowheads="1"/>
          </p:cNvSpPr>
          <p:nvPr/>
        </p:nvSpPr>
        <p:spPr bwMode="auto">
          <a:xfrm>
            <a:off x="3635375" y="1212850"/>
            <a:ext cx="5040313" cy="10160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err="1" smtClean="0">
                <a:latin typeface="+mn-lt"/>
              </a:rPr>
              <a:t>Полубесконечный</a:t>
            </a:r>
            <a:r>
              <a:rPr lang="ru-RU" sz="2000" dirty="0" smtClean="0">
                <a:latin typeface="+mn-lt"/>
              </a:rPr>
              <a:t> </a:t>
            </a:r>
            <a:r>
              <a:rPr lang="ru-RU" sz="2000" dirty="0">
                <a:latin typeface="+mn-lt"/>
              </a:rPr>
              <a:t>стержень, заглубленный в землю, конец которого </a:t>
            </a:r>
            <a:r>
              <a:rPr lang="ru-RU" sz="2000" i="1" dirty="0">
                <a:latin typeface="+mn-lt"/>
              </a:rPr>
              <a:t>О</a:t>
            </a:r>
            <a:r>
              <a:rPr lang="ru-RU" sz="2000" dirty="0">
                <a:latin typeface="+mn-lt"/>
              </a:rPr>
              <a:t> находится на поверхности</a:t>
            </a:r>
          </a:p>
        </p:txBody>
      </p:sp>
      <p:sp>
        <p:nvSpPr>
          <p:cNvPr id="19462" name="TextBox 32"/>
          <p:cNvSpPr txBox="1">
            <a:spLocks noChangeArrowheads="1"/>
          </p:cNvSpPr>
          <p:nvPr/>
        </p:nvSpPr>
        <p:spPr bwMode="auto">
          <a:xfrm>
            <a:off x="755650" y="3761805"/>
            <a:ext cx="1636713" cy="40005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+mn-lt"/>
              </a:rPr>
              <a:t>Задача Коши</a:t>
            </a:r>
          </a:p>
        </p:txBody>
      </p:sp>
      <p:graphicFrame>
        <p:nvGraphicFramePr>
          <p:cNvPr id="20483" name="Object 1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4563807"/>
              </p:ext>
            </p:extLst>
          </p:nvPr>
        </p:nvGraphicFramePr>
        <p:xfrm>
          <a:off x="2695575" y="3356992"/>
          <a:ext cx="1909763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682" name="Equation" r:id="rId5" imgW="1257120" imgH="850680" progId="Equation.DSMT4">
                  <p:embed/>
                </p:oleObj>
              </mc:Choice>
              <mc:Fallback>
                <p:oleObj name="Equation" r:id="rId5" imgW="1257120" imgH="850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5575" y="3356992"/>
                        <a:ext cx="1909763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4" name="Object 1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8900940"/>
              </p:ext>
            </p:extLst>
          </p:nvPr>
        </p:nvGraphicFramePr>
        <p:xfrm>
          <a:off x="5127848" y="3423667"/>
          <a:ext cx="16764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683" name="Equation" r:id="rId7" imgW="1206360" imgH="850680" progId="Equation.DSMT4">
                  <p:embed/>
                </p:oleObj>
              </mc:Choice>
              <mc:Fallback>
                <p:oleObj name="Equation" r:id="rId7" imgW="1206360" imgH="850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848" y="3423667"/>
                        <a:ext cx="1676400" cy="118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5" name="Object 1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7819616"/>
              </p:ext>
            </p:extLst>
          </p:nvPr>
        </p:nvGraphicFramePr>
        <p:xfrm>
          <a:off x="1281113" y="4941888"/>
          <a:ext cx="5899150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684" name="Equation" r:id="rId9" imgW="4038480" imgH="444240" progId="Equation.DSMT4">
                  <p:embed/>
                </p:oleObj>
              </mc:Choice>
              <mc:Fallback>
                <p:oleObj name="Equation" r:id="rId9" imgW="403848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1113" y="4941888"/>
                        <a:ext cx="5899150" cy="649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6" name="Object 1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4630711"/>
              </p:ext>
            </p:extLst>
          </p:nvPr>
        </p:nvGraphicFramePr>
        <p:xfrm>
          <a:off x="7126288" y="3751263"/>
          <a:ext cx="1292225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685" name="Equation" r:id="rId11" imgW="977760" imgH="279360" progId="Equation.DSMT4">
                  <p:embed/>
                </p:oleObj>
              </mc:Choice>
              <mc:Fallback>
                <p:oleObj name="Equation" r:id="rId11" imgW="97776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6288" y="3751263"/>
                        <a:ext cx="1292225" cy="369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7" name="Object 1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2871290"/>
              </p:ext>
            </p:extLst>
          </p:nvPr>
        </p:nvGraphicFramePr>
        <p:xfrm>
          <a:off x="1287463" y="5688013"/>
          <a:ext cx="6767512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686" name="Equation" r:id="rId13" imgW="4851360" imgH="444240" progId="Equation.DSMT4">
                  <p:embed/>
                </p:oleObj>
              </mc:Choice>
              <mc:Fallback>
                <p:oleObj name="Equation" r:id="rId13" imgW="485136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7463" y="5688013"/>
                        <a:ext cx="6767512" cy="62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9752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1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21508" name="Rectangle 36"/>
          <p:cNvSpPr>
            <a:spLocks noChangeArrowheads="1"/>
          </p:cNvSpPr>
          <p:nvPr/>
        </p:nvSpPr>
        <p:spPr bwMode="auto">
          <a:xfrm>
            <a:off x="152400" y="1524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21509" name="Rectangle 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graphicFrame>
        <p:nvGraphicFramePr>
          <p:cNvPr id="2150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4268229"/>
              </p:ext>
            </p:extLst>
          </p:nvPr>
        </p:nvGraphicFramePr>
        <p:xfrm>
          <a:off x="1321941" y="908720"/>
          <a:ext cx="6058371" cy="76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37" name="Equation" r:id="rId3" imgW="3924000" imgH="495000" progId="Equation.DSMT4">
                  <p:embed/>
                </p:oleObj>
              </mc:Choice>
              <mc:Fallback>
                <p:oleObj name="Equation" r:id="rId3" imgW="3924000" imgH="495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1941" y="908720"/>
                        <a:ext cx="6058371" cy="763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512" name="Picture 3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925" y="2071688"/>
            <a:ext cx="6721475" cy="339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237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 descr="E:\Даня_Всякое\work\Рисунок2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548680"/>
            <a:ext cx="2562225" cy="2265045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4" name="TextBox 3"/>
          <p:cNvSpPr txBox="1"/>
          <p:nvPr/>
        </p:nvSpPr>
        <p:spPr>
          <a:xfrm>
            <a:off x="539552" y="548680"/>
            <a:ext cx="784887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Имеются в виду формулы Колосова – Мусхелишвили: </a:t>
            </a:r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/>
              <a:t>Решение в </a:t>
            </a:r>
            <a:r>
              <a:rPr lang="ru-RU" dirty="0" smtClean="0"/>
              <a:t>потенциалах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/>
              <a:t>В конкретном </a:t>
            </a:r>
            <a:r>
              <a:rPr lang="ru-RU" dirty="0" smtClean="0"/>
              <a:t>случае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находятся </a:t>
            </a:r>
            <a:r>
              <a:rPr lang="ru-RU" dirty="0"/>
              <a:t>напряжения и </a:t>
            </a:r>
            <a:r>
              <a:rPr lang="ru-RU" dirty="0" smtClean="0"/>
              <a:t>перемещения: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3458857"/>
              </p:ext>
            </p:extLst>
          </p:nvPr>
        </p:nvGraphicFramePr>
        <p:xfrm>
          <a:off x="2051719" y="980728"/>
          <a:ext cx="2190647" cy="3566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61" name="Equation" r:id="rId4" imgW="1637589" imgH="266584" progId="Equation.DSMT4">
                  <p:embed/>
                </p:oleObj>
              </mc:Choice>
              <mc:Fallback>
                <p:oleObj name="Equation" r:id="rId4" imgW="1637589" imgH="266584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19" y="980728"/>
                        <a:ext cx="2190647" cy="35661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9761164"/>
              </p:ext>
            </p:extLst>
          </p:nvPr>
        </p:nvGraphicFramePr>
        <p:xfrm>
          <a:off x="2051719" y="1412776"/>
          <a:ext cx="2954827" cy="3566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62" name="Equation" r:id="rId6" imgW="2209800" imgH="266700" progId="Equation.DSMT4">
                  <p:embed/>
                </p:oleObj>
              </mc:Choice>
              <mc:Fallback>
                <p:oleObj name="Equation" r:id="rId6" imgW="2209800" imgH="2667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19" y="1412776"/>
                        <a:ext cx="2954827" cy="35661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0729310"/>
              </p:ext>
            </p:extLst>
          </p:nvPr>
        </p:nvGraphicFramePr>
        <p:xfrm>
          <a:off x="2051720" y="1848247"/>
          <a:ext cx="3604379" cy="3566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63" name="Equation" r:id="rId8" imgW="2692400" imgH="266700" progId="Equation.DSMT4">
                  <p:embed/>
                </p:oleObj>
              </mc:Choice>
              <mc:Fallback>
                <p:oleObj name="Equation" r:id="rId8" imgW="2692400" imgH="2667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1848247"/>
                        <a:ext cx="3604379" cy="35661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-144463" y="990600"/>
            <a:ext cx="914400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				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0392000"/>
              </p:ext>
            </p:extLst>
          </p:nvPr>
        </p:nvGraphicFramePr>
        <p:xfrm>
          <a:off x="1770112" y="2651001"/>
          <a:ext cx="4298190" cy="6339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64" name="Equation" r:id="rId10" imgW="3200400" imgH="469900" progId="Equation.DSMT4">
                  <p:embed/>
                </p:oleObj>
              </mc:Choice>
              <mc:Fallback>
                <p:oleObj name="Equation" r:id="rId10" imgW="3200400" imgH="4699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0112" y="2651001"/>
                        <a:ext cx="4298190" cy="63398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9887146"/>
              </p:ext>
            </p:extLst>
          </p:nvPr>
        </p:nvGraphicFramePr>
        <p:xfrm>
          <a:off x="647451" y="3413944"/>
          <a:ext cx="8101013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65" name="Equation" r:id="rId12" imgW="7022880" imgH="457200" progId="Equation.DSMT4">
                  <p:embed/>
                </p:oleObj>
              </mc:Choice>
              <mc:Fallback>
                <p:oleObj name="Equation" r:id="rId12" imgW="7022880" imgH="4572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451" y="3413944"/>
                        <a:ext cx="8101013" cy="519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0" y="10191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13"/>
          <p:cNvSpPr>
            <a:spLocks noChangeArrowheads="1"/>
          </p:cNvSpPr>
          <p:nvPr/>
        </p:nvSpPr>
        <p:spPr bwMode="auto">
          <a:xfrm>
            <a:off x="0" y="19240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9" name="Объект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5124312"/>
              </p:ext>
            </p:extLst>
          </p:nvPr>
        </p:nvGraphicFramePr>
        <p:xfrm>
          <a:off x="2585442" y="4527971"/>
          <a:ext cx="3714750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66" name="Equation" r:id="rId14" imgW="3149280" imgH="457200" progId="Equation.DSMT4">
                  <p:embed/>
                </p:oleObj>
              </mc:Choice>
              <mc:Fallback>
                <p:oleObj name="Equation" r:id="rId14" imgW="3149280" imgH="4572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5442" y="4527971"/>
                        <a:ext cx="3714750" cy="557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" name="Объект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4486616"/>
              </p:ext>
            </p:extLst>
          </p:nvPr>
        </p:nvGraphicFramePr>
        <p:xfrm>
          <a:off x="971600" y="5260975"/>
          <a:ext cx="2759075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67" name="Equation" r:id="rId16" imgW="2133360" imgH="457200" progId="Equation.DSMT4">
                  <p:embed/>
                </p:oleObj>
              </mc:Choice>
              <mc:Fallback>
                <p:oleObj name="Equation" r:id="rId16" imgW="2133360" imgH="4572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5260975"/>
                        <a:ext cx="2759075" cy="5857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3" name="Объект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3424656"/>
              </p:ext>
            </p:extLst>
          </p:nvPr>
        </p:nvGraphicFramePr>
        <p:xfrm>
          <a:off x="3911104" y="5220801"/>
          <a:ext cx="4189288" cy="6370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68" name="Equation" r:id="rId18" imgW="3288960" imgH="507960" progId="Equation.DSMT4">
                  <p:embed/>
                </p:oleObj>
              </mc:Choice>
              <mc:Fallback>
                <p:oleObj name="Equation" r:id="rId18" imgW="3288960" imgH="50796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1104" y="5220801"/>
                        <a:ext cx="4189288" cy="63707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403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336005"/>
              </p:ext>
            </p:extLst>
          </p:nvPr>
        </p:nvGraphicFramePr>
        <p:xfrm>
          <a:off x="2276690" y="386313"/>
          <a:ext cx="4671574" cy="16244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28" name="Equation" r:id="rId3" imgW="3860800" imgH="1346200" progId="Equation.DSMT4">
                  <p:embed/>
                </p:oleObj>
              </mc:Choice>
              <mc:Fallback>
                <p:oleObj name="Equation" r:id="rId3" imgW="3860800" imgH="13462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6690" y="386313"/>
                        <a:ext cx="4671574" cy="16244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5165788"/>
              </p:ext>
            </p:extLst>
          </p:nvPr>
        </p:nvGraphicFramePr>
        <p:xfrm>
          <a:off x="395537" y="2132856"/>
          <a:ext cx="8496943" cy="12538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29" name="Equation" r:id="rId5" imgW="5994400" imgH="889000" progId="Equation.DSMT4">
                  <p:embed/>
                </p:oleObj>
              </mc:Choice>
              <mc:Fallback>
                <p:oleObj name="Equation" r:id="rId5" imgW="5994400" imgH="8890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7" y="2132856"/>
                        <a:ext cx="8496943" cy="125384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3528" y="3429000"/>
            <a:ext cx="8280920" cy="3393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Отыскиваются отверстие в полуплоскости с постоянным давлением</a:t>
            </a:r>
            <a:r>
              <a:rPr lang="ru-RU" i="1" dirty="0"/>
              <a:t> </a:t>
            </a:r>
            <a:r>
              <a:rPr lang="ru-RU" i="1" dirty="0" smtClean="0"/>
              <a:t>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</a:p>
          <a:p>
            <a:endParaRPr lang="ru-RU" i="1" dirty="0"/>
          </a:p>
          <a:p>
            <a:endParaRPr lang="ru-RU" i="1" dirty="0" smtClean="0"/>
          </a:p>
          <a:p>
            <a:endParaRPr lang="ru-RU" sz="1050" i="1" dirty="0"/>
          </a:p>
          <a:p>
            <a:r>
              <a:rPr lang="ru-RU" dirty="0"/>
              <a:t>Контур отверстия имеет </a:t>
            </a:r>
            <a:r>
              <a:rPr lang="ru-RU" dirty="0" smtClean="0"/>
              <a:t>уравнение</a:t>
            </a:r>
          </a:p>
          <a:p>
            <a:endParaRPr lang="ru-RU" sz="1400" dirty="0"/>
          </a:p>
          <a:p>
            <a:endParaRPr lang="ru-RU" sz="1200" dirty="0" smtClean="0"/>
          </a:p>
          <a:p>
            <a:r>
              <a:rPr lang="ru-RU" dirty="0" smtClean="0"/>
              <a:t>Давление 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dirty="0"/>
              <a:t> </a:t>
            </a:r>
            <a:r>
              <a:rPr lang="ru-RU" dirty="0" smtClean="0"/>
              <a:t> на </a:t>
            </a:r>
            <a:r>
              <a:rPr lang="ru-RU" dirty="0"/>
              <a:t>нем </a:t>
            </a:r>
            <a:r>
              <a:rPr lang="ru-RU" dirty="0" smtClean="0"/>
              <a:t>равно</a:t>
            </a:r>
          </a:p>
          <a:p>
            <a:endParaRPr lang="ru-RU" dirty="0"/>
          </a:p>
          <a:p>
            <a:endParaRPr lang="ru-RU" dirty="0" smtClean="0"/>
          </a:p>
          <a:p>
            <a:endParaRPr lang="ru-RU" sz="1100" dirty="0"/>
          </a:p>
          <a:p>
            <a:pPr algn="just"/>
            <a:r>
              <a:rPr lang="ru-RU" dirty="0" smtClean="0"/>
              <a:t>Аналогично </a:t>
            </a:r>
            <a:r>
              <a:rPr lang="ru-RU" dirty="0"/>
              <a:t>данному рассматривается случай первоначально анизотропной среды – строятся потенциалы, находятся их представления внутри полуплоскости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706714"/>
              </p:ext>
            </p:extLst>
          </p:nvPr>
        </p:nvGraphicFramePr>
        <p:xfrm>
          <a:off x="1993900" y="3810000"/>
          <a:ext cx="1692275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30" name="Equation" r:id="rId7" imgW="1498320" imgH="571320" progId="Equation.DSMT4">
                  <p:embed/>
                </p:oleObj>
              </mc:Choice>
              <mc:Fallback>
                <p:oleObj name="Equation" r:id="rId7" imgW="1498320" imgH="5713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3900" y="3810000"/>
                        <a:ext cx="1692275" cy="654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4838864"/>
              </p:ext>
            </p:extLst>
          </p:nvPr>
        </p:nvGraphicFramePr>
        <p:xfrm>
          <a:off x="4289648" y="3867696"/>
          <a:ext cx="2514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31" name="Equation" r:id="rId9" imgW="2184400" imgH="457200" progId="Equation.DSMT4">
                  <p:embed/>
                </p:oleObj>
              </mc:Choice>
              <mc:Fallback>
                <p:oleObj name="Equation" r:id="rId9" imgW="2184400" imgH="457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9648" y="3867696"/>
                        <a:ext cx="25146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7893494"/>
              </p:ext>
            </p:extLst>
          </p:nvPr>
        </p:nvGraphicFramePr>
        <p:xfrm>
          <a:off x="3057525" y="4694238"/>
          <a:ext cx="287337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32" name="Equation" r:id="rId11" imgW="1828800" imgH="266400" progId="Equation.DSMT4">
                  <p:embed/>
                </p:oleObj>
              </mc:Choice>
              <mc:Fallback>
                <p:oleObj name="Equation" r:id="rId11" imgW="1828800" imgH="2664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7525" y="4694238"/>
                        <a:ext cx="2873375" cy="419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3822943"/>
              </p:ext>
            </p:extLst>
          </p:nvPr>
        </p:nvGraphicFramePr>
        <p:xfrm>
          <a:off x="3070225" y="5043488"/>
          <a:ext cx="1619250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33" name="Equation" r:id="rId13" imgW="1231560" imgH="482400" progId="Equation.DSMT4">
                  <p:embed/>
                </p:oleObj>
              </mc:Choice>
              <mc:Fallback>
                <p:oleObj name="Equation" r:id="rId13" imgW="1231560" imgH="4824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0225" y="5043488"/>
                        <a:ext cx="1619250" cy="636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9005576"/>
              </p:ext>
            </p:extLst>
          </p:nvPr>
        </p:nvGraphicFramePr>
        <p:xfrm>
          <a:off x="4810125" y="5195888"/>
          <a:ext cx="1608138" cy="34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34" name="Equation" r:id="rId15" imgW="1244520" imgH="253800" progId="Equation.DSMT4">
                  <p:embed/>
                </p:oleObj>
              </mc:Choice>
              <mc:Fallback>
                <p:oleObj name="Equation" r:id="rId15" imgW="1244520" imgH="2538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0125" y="5195888"/>
                        <a:ext cx="1608138" cy="344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8" name="Объект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6707831"/>
              </p:ext>
            </p:extLst>
          </p:nvPr>
        </p:nvGraphicFramePr>
        <p:xfrm>
          <a:off x="1668463" y="5649913"/>
          <a:ext cx="6027737" cy="30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35" name="Equation" r:id="rId17" imgW="5422680" imgH="266400" progId="Equation.DSMT4">
                  <p:embed/>
                </p:oleObj>
              </mc:Choice>
              <mc:Fallback>
                <p:oleObj name="Equation" r:id="rId17" imgW="5422680" imgH="26640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8463" y="5649913"/>
                        <a:ext cx="6027737" cy="300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7396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706" name="Picture 2" descr="1sigx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0310" y="963246"/>
            <a:ext cx="2871650" cy="2147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0707" name="Picture 3" descr="1sigy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1512" y="908720"/>
            <a:ext cx="2769999" cy="2160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0708" name="Picture 4" descr="1tau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568" y="3382554"/>
            <a:ext cx="3265550" cy="2134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051720" y="5733256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Распределение напряжений внутри полуплоскости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88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76511" y="404664"/>
            <a:ext cx="820891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Решается динамическая задача для полупространства с неизвестным </a:t>
            </a:r>
            <a:r>
              <a:rPr lang="ru-RU" sz="2400" dirty="0" smtClean="0"/>
              <a:t>источником </a:t>
            </a:r>
            <a:r>
              <a:rPr lang="ru-RU" sz="2400" dirty="0"/>
              <a:t>возмущения </a:t>
            </a:r>
          </a:p>
          <a:p>
            <a:endParaRPr lang="ru-RU" dirty="0" smtClean="0"/>
          </a:p>
          <a:p>
            <a:r>
              <a:rPr lang="ru-RU" dirty="0" smtClean="0"/>
              <a:t>Заданы смещения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уравнения равновесия</a:t>
            </a:r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соотношения Коши</a:t>
            </a:r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закон Гука</a:t>
            </a:r>
            <a:endParaRPr lang="ru-RU" dirty="0"/>
          </a:p>
          <a:p>
            <a:endParaRPr lang="ru-RU" dirty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6431529"/>
              </p:ext>
            </p:extLst>
          </p:nvPr>
        </p:nvGraphicFramePr>
        <p:xfrm>
          <a:off x="1809750" y="1744663"/>
          <a:ext cx="5343525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43" name="Equation" r:id="rId3" imgW="2920680" imgH="241200" progId="Equation.DSMT4">
                  <p:embed/>
                </p:oleObj>
              </mc:Choice>
              <mc:Fallback>
                <p:oleObj name="Equation" r:id="rId3" imgW="2920680" imgH="2412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9750" y="1744663"/>
                        <a:ext cx="5343525" cy="4492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2606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7648169"/>
              </p:ext>
            </p:extLst>
          </p:nvPr>
        </p:nvGraphicFramePr>
        <p:xfrm>
          <a:off x="381520" y="2681536"/>
          <a:ext cx="8150920" cy="7139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44" name="Equation" r:id="rId5" imgW="5359320" imgH="469800" progId="Equation.DSMT4">
                  <p:embed/>
                </p:oleObj>
              </mc:Choice>
              <mc:Fallback>
                <p:oleObj name="Equation" r:id="rId5" imgW="5359320" imgH="469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520" y="2681536"/>
                        <a:ext cx="8150920" cy="71390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2606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2623329"/>
              </p:ext>
            </p:extLst>
          </p:nvPr>
        </p:nvGraphicFramePr>
        <p:xfrm>
          <a:off x="827584" y="4121696"/>
          <a:ext cx="7745505" cy="6529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45" name="Equation" r:id="rId7" imgW="5879880" imgH="482400" progId="Equation.DSMT4">
                  <p:embed/>
                </p:oleObj>
              </mc:Choice>
              <mc:Fallback>
                <p:oleObj name="Equation" r:id="rId7" imgW="5879880" imgH="482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4121696"/>
                        <a:ext cx="7745505" cy="6529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2606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0" y="2606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8809226"/>
              </p:ext>
            </p:extLst>
          </p:nvPr>
        </p:nvGraphicFramePr>
        <p:xfrm>
          <a:off x="1879885" y="5301208"/>
          <a:ext cx="5716451" cy="6431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46" name="Equation" r:id="rId9" imgW="4012920" imgH="444240" progId="Equation.DSMT4">
                  <p:embed/>
                </p:oleObj>
              </mc:Choice>
              <mc:Fallback>
                <p:oleObj name="Equation" r:id="rId9" imgW="4012920" imgH="4442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9885" y="5301208"/>
                        <a:ext cx="5716451" cy="6431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964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5337</TotalTime>
  <Words>315</Words>
  <Application>Microsoft Office PowerPoint</Application>
  <PresentationFormat>Экран (4:3)</PresentationFormat>
  <Paragraphs>85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Тема Office</vt:lpstr>
      <vt:lpstr>MathType 6.0 Equation</vt:lpstr>
      <vt:lpstr> Задача Коши как способ диагностирования конструкции на дефектность и на ее  напряженно-деформированное состояние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Горные удары. Основные результаты</dc:title>
  <dc:creator>Belousova_O</dc:creator>
  <cp:lastModifiedBy>user</cp:lastModifiedBy>
  <cp:revision>271</cp:revision>
  <cp:lastPrinted>2019-09-27T05:45:01Z</cp:lastPrinted>
  <dcterms:created xsi:type="dcterms:W3CDTF">2016-08-03T06:26:16Z</dcterms:created>
  <dcterms:modified xsi:type="dcterms:W3CDTF">2021-12-20T10:04:55Z</dcterms:modified>
</cp:coreProperties>
</file>