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</a:rPr>
              <a:t>ИССЛЕДОВАНИЕ КАЧЕСТВА ВНУТРЕННЕЙ ПОВЕРХНОСТИ ТРУБЧАТЫХ ДЕТАЛЕЙ</a:t>
            </a:r>
            <a:endParaRPr lang="ru-RU" sz="2800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28882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Авторы:</a:t>
            </a:r>
          </a:p>
          <a:p>
            <a:pPr algn="just"/>
            <a:r>
              <a:rPr lang="ru-RU" sz="2400" dirty="0" err="1" smtClean="0">
                <a:solidFill>
                  <a:srgbClr val="FF0000"/>
                </a:solidFill>
              </a:rPr>
              <a:t>Засыпкин</a:t>
            </a:r>
            <a:r>
              <a:rPr lang="ru-RU" sz="2400" dirty="0" smtClean="0">
                <a:solidFill>
                  <a:srgbClr val="FF0000"/>
                </a:solidFill>
              </a:rPr>
              <a:t> Андрей Дмитриевич, к.т.н.,</a:t>
            </a:r>
          </a:p>
          <a:p>
            <a:pPr algn="just"/>
            <a:r>
              <a:rPr lang="ru-RU" sz="2400" dirty="0" err="1" smtClean="0">
                <a:solidFill>
                  <a:srgbClr val="FF0000"/>
                </a:solidFill>
              </a:rPr>
              <a:t>УдмФИЦ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УрО</a:t>
            </a:r>
            <a:r>
              <a:rPr lang="ru-RU" sz="2400" dirty="0" smtClean="0">
                <a:solidFill>
                  <a:srgbClr val="FF0000"/>
                </a:solidFill>
              </a:rPr>
              <a:t> РАН г. Ижевск (докладчик)</a:t>
            </a:r>
          </a:p>
          <a:p>
            <a:pPr algn="just"/>
            <a:r>
              <a:rPr lang="ru-RU" sz="2400" dirty="0" smtClean="0">
                <a:solidFill>
                  <a:srgbClr val="FF0000"/>
                </a:solidFill>
              </a:rPr>
              <a:t>Дементьев Вячеслав Борисович, д.т.н.,</a:t>
            </a:r>
          </a:p>
          <a:p>
            <a:pPr algn="just"/>
            <a:r>
              <a:rPr lang="ru-RU" sz="2400" dirty="0" err="1" smtClean="0">
                <a:solidFill>
                  <a:srgbClr val="FF0000"/>
                </a:solidFill>
              </a:rPr>
              <a:t>УдмФИЦ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УрО</a:t>
            </a:r>
            <a:r>
              <a:rPr lang="ru-RU" sz="2400" dirty="0" smtClean="0">
                <a:solidFill>
                  <a:srgbClr val="FF0000"/>
                </a:solidFill>
              </a:rPr>
              <a:t> РАН г. Ижевск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357166"/>
            <a:ext cx="4175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Стендовые испытания</a:t>
            </a:r>
            <a:endParaRPr lang="ru-RU" sz="3200" dirty="0">
              <a:solidFill>
                <a:srgbClr val="FF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85851" y="2167128"/>
          <a:ext cx="6715172" cy="3833641"/>
        </p:xfrm>
        <a:graphic>
          <a:graphicData uri="http://schemas.openxmlformats.org/drawingml/2006/table">
            <a:tbl>
              <a:tblPr/>
              <a:tblGrid>
                <a:gridCol w="1657088"/>
                <a:gridCol w="1601991"/>
                <a:gridCol w="1652914"/>
                <a:gridCol w="1803179"/>
              </a:tblGrid>
              <a:tr h="1277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Число циклов до разрушения,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Symbol"/>
                        </a:rPr>
                        <a:t>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ru-RU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-3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циклов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Разностенность,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54038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/>
                          <a:ea typeface="Times New Roman"/>
                          <a:cs typeface="Times New Roman"/>
                        </a:rPr>
                        <a:t>ΔS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мм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Шероховатость внутренней поверхности Н, мкм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Степень </a:t>
                      </a:r>
                      <a:r>
                        <a:rPr lang="ru-RU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деформации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 ВТМО ВО,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λ, 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0,10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1747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780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692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470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590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214414" y="1000108"/>
            <a:ext cx="7215238" cy="92333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3 - Результаты стендовых испытаний пальцев с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варьированием параметров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ΔS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6776" y="35716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9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18"/>
            <a:ext cx="678661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857225" y="4786322"/>
            <a:ext cx="771530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7. Влияние шероховатости (Н),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разностенности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ΔS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и степени деформации (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λ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 долговечность</a:t>
            </a:r>
          </a:p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полых пальцев при асимметричном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знакопостянном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изгибе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86776" y="428604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10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683568" y="781275"/>
            <a:ext cx="77048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  <a:tab pos="457200" algn="l"/>
                <a:tab pos="7439025" algn="l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Исследована, разработана и опробована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технология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изготовления полых пальцев траков гусеничной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ленты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особотолстостенной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горячекатаной трубной заготовки,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упрочненной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режиме ВТМО. Установлено, что применение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штатной технологии горячекатаных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особотолстостенных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трубных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заготовок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высокотемпературная термомеханическая обработка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деформацией винтовым обжатием и наружным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поверхностным упрочнением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дорнованием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отверстия позволяют повысить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эксплуатационную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долговечность пальцев гусеницы от 2 до 5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одновременным снижением веса гусеницы на 10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15 %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42886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БЛАГОДАРЮ ЗА ВНИМАНИЕ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85728"/>
            <a:ext cx="2786082" cy="42862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rgbClr val="0070C0"/>
                </a:solidFill>
              </a:rPr>
              <a:t>ВТМО + </a:t>
            </a:r>
            <a:r>
              <a:rPr lang="ru-RU" sz="2000" dirty="0" err="1" smtClean="0">
                <a:solidFill>
                  <a:srgbClr val="0070C0"/>
                </a:solidFill>
              </a:rPr>
              <a:t>дорнование</a:t>
            </a: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image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714356"/>
            <a:ext cx="3929090" cy="47562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57356" y="5500702"/>
          <a:ext cx="5143536" cy="928694"/>
        </p:xfrm>
        <a:graphic>
          <a:graphicData uri="http://schemas.openxmlformats.org/drawingml/2006/table">
            <a:tbl>
              <a:tblPr/>
              <a:tblGrid>
                <a:gridCol w="5143536"/>
              </a:tblGrid>
              <a:tr h="928694">
                <a:tc>
                  <a:txBody>
                    <a:bodyPr/>
                    <a:lstStyle/>
                    <a:p>
                      <a:pPr indent="540385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Рис. 1. Совмещенная обработка ВТМО плюс </a:t>
                      </a:r>
                      <a:r>
                        <a:rPr lang="ru-RU" sz="12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дорнование</a:t>
                      </a: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(а) и кривые изменения температуры по зонам физического воздействия (б): I - нагрев; II - деформация в режиме ВО; III - </a:t>
                      </a:r>
                      <a:r>
                        <a:rPr lang="ru-RU" sz="12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последеформационная</a:t>
                      </a: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выдержка (для 1) и </a:t>
                      </a:r>
                      <a:r>
                        <a:rPr lang="ru-RU" sz="1200" dirty="0" err="1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подстуживание</a:t>
                      </a: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(для 2); IV- деформация в режиме НТМО (для 1);</a:t>
                      </a:r>
                      <a:endParaRPr lang="ru-RU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540385" algn="ctr">
                        <a:lnSpc>
                          <a:spcPts val="1145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V - охлаждение; </a:t>
                      </a:r>
                      <a:r>
                        <a:rPr lang="ru-RU" sz="1200" i="1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- наружная поверхность; </a:t>
                      </a:r>
                      <a:r>
                        <a:rPr lang="ru-RU" sz="1200" i="1" spc="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- внутренняя поверхность</a:t>
                      </a:r>
                      <a:endParaRPr lang="ru-RU" sz="10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001024" y="500042"/>
            <a:ext cx="444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1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000232" y="3786190"/>
          <a:ext cx="5695950" cy="127000"/>
        </p:xfrm>
        <a:graphic>
          <a:graphicData uri="http://schemas.openxmlformats.org/drawingml/2006/table">
            <a:tbl>
              <a:tblPr/>
              <a:tblGrid>
                <a:gridCol w="56959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Таблица 1 – Точность и шероховатость при </a:t>
                      </a:r>
                      <a:r>
                        <a:rPr lang="ru-RU" sz="1400" b="1" i="1" dirty="0" err="1">
                          <a:latin typeface="Times New Roman"/>
                          <a:ea typeface="Times New Roman"/>
                        </a:rPr>
                        <a:t>дорновании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00034" y="571480"/>
            <a:ext cx="7643866" cy="424731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Режимы обработки опытной партии труб из стали 30ХГСН2А: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Температура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аустенизации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°С	950-980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Степень деформации, %	..25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Частота вращения заготовки, с</a:t>
            </a:r>
            <a:r>
              <a:rPr kumimoji="0" lang="ru-RU" sz="14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1,5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Осевая подача заготовки, мм/об	4-6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Диаметр деформирующих роликов, мм	80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Угол разворота роликов, град	1°50'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Температура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подстуженной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части, °С	500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Глубина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подстуживания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в долях толщины стенки ...0,2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Натяг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дорновании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%	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Температура отпуска, °С	200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Результаты замеров точности и шероховатости обработанных заготовок представлены в табл.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502025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000232" y="4286256"/>
          <a:ext cx="5695950" cy="127000"/>
        </p:xfrm>
        <a:graphic>
          <a:graphicData uri="http://schemas.openxmlformats.org/drawingml/2006/table">
            <a:tbl>
              <a:tblPr/>
              <a:tblGrid>
                <a:gridCol w="569595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>
                          <a:latin typeface="Times New Roman"/>
                          <a:ea typeface="Times New Roman"/>
                        </a:rPr>
                        <a:t>Таблица 1 – Точность и шероховатость при </a:t>
                      </a:r>
                      <a:r>
                        <a:rPr lang="ru-RU" sz="1400" b="1" i="1" dirty="0" err="1">
                          <a:latin typeface="Times New Roman"/>
                          <a:ea typeface="Times New Roman"/>
                        </a:rPr>
                        <a:t>дорновании</a:t>
                      </a:r>
                      <a:endParaRPr lang="ru-RU" sz="1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071670" y="4572009"/>
          <a:ext cx="6000792" cy="1529717"/>
        </p:xfrm>
        <a:graphic>
          <a:graphicData uri="http://schemas.openxmlformats.org/drawingml/2006/table">
            <a:tbl>
              <a:tblPr/>
              <a:tblGrid>
                <a:gridCol w="1139664"/>
                <a:gridCol w="1470868"/>
                <a:gridCol w="1583398"/>
                <a:gridCol w="1806862"/>
              </a:tblGrid>
              <a:tr h="691637">
                <a:tc>
                  <a:txBody>
                    <a:bodyPr/>
                    <a:lstStyle/>
                    <a:p>
                      <a:pPr indent="-685800">
                        <a:lnSpc>
                          <a:spcPts val="1000"/>
                        </a:lnSpc>
                        <a:spcAft>
                          <a:spcPts val="3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Номер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68580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опыта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685800">
                        <a:lnSpc>
                          <a:spcPts val="1000"/>
                        </a:lnSpc>
                        <a:spcAft>
                          <a:spcPts val="30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Натяг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indent="-685800">
                        <a:lnSpc>
                          <a:spcPts val="1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при дорновании, %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68580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Шероховатость отверстия, мкм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 algn="ctr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Точность отверстия (квалитет)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6136">
                <a:tc>
                  <a:txBody>
                    <a:bodyPr/>
                    <a:lstStyle/>
                    <a:p>
                      <a:pPr indent="54038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0,5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Н11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904">
                <a:tc>
                  <a:txBody>
                    <a:bodyPr/>
                    <a:lstStyle/>
                    <a:p>
                      <a:pPr indent="54038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Н11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2904"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1200" spc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Н9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16136"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3,0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1,25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Н9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350" marR="63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286776" y="50004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2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64294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Исследования качества поверхности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3" name="Рисунок 2" descr="C:\Users\Andrey Zasypkin\Desktop\Тагил2021\рисНТ21\рис2нт.jpg"/>
          <p:cNvPicPr/>
          <p:nvPr/>
        </p:nvPicPr>
        <p:blipFill>
          <a:blip r:embed="rId2"/>
          <a:srcRect b="29643"/>
          <a:stretch>
            <a:fillRect/>
          </a:stretch>
        </p:blipFill>
        <p:spPr bwMode="auto">
          <a:xfrm>
            <a:off x="357158" y="1000108"/>
            <a:ext cx="4629167" cy="3247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/>
          <p:cNvPicPr/>
          <p:nvPr/>
        </p:nvPicPr>
        <p:blipFill>
          <a:blip r:embed="rId3"/>
          <a:srcRect r="751" b="29647"/>
          <a:stretch>
            <a:fillRect/>
          </a:stretch>
        </p:blipFill>
        <p:spPr bwMode="auto">
          <a:xfrm>
            <a:off x="4429124" y="2857496"/>
            <a:ext cx="4543425" cy="3307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142844" y="4643446"/>
            <a:ext cx="414340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2. СЭМ изображение образца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sample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7, полученное в режиме детектирования вторичных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обратно-рассеянных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электронов (ETD-детектор)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86776" y="42860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3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ndrey Zasypkin\Desktop\Тагил2021\рисНТ21\рис3нт.jpg"/>
          <p:cNvPicPr/>
          <p:nvPr/>
        </p:nvPicPr>
        <p:blipFill>
          <a:blip r:embed="rId2"/>
          <a:srcRect b="32608"/>
          <a:stretch>
            <a:fillRect/>
          </a:stretch>
        </p:blipFill>
        <p:spPr bwMode="auto">
          <a:xfrm>
            <a:off x="285720" y="285728"/>
            <a:ext cx="4600575" cy="318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428868"/>
            <a:ext cx="46005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4143380"/>
            <a:ext cx="421481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3. Изображения тех же участков образа, полученных в режиме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обратно-отраженных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электронов (CBS-детектор)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286776" y="42860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4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ndrey Zasypkin\Desktop\Тагил2021\рисНТ21\рис41нт.jpg"/>
          <p:cNvPicPr/>
          <p:nvPr/>
        </p:nvPicPr>
        <p:blipFill>
          <a:blip r:embed="rId2"/>
          <a:srcRect l="834" t="4846" r="24196" b="9691"/>
          <a:stretch>
            <a:fillRect/>
          </a:stretch>
        </p:blipFill>
        <p:spPr bwMode="auto">
          <a:xfrm>
            <a:off x="1142976" y="428604"/>
            <a:ext cx="4143404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Andrey Zasypkin\Desktop\Тагил2021\рисНТ21\рис4нт.jpg"/>
          <p:cNvPicPr/>
          <p:nvPr/>
        </p:nvPicPr>
        <p:blipFill>
          <a:blip r:embed="rId3"/>
          <a:srcRect l="1669" t="3693" r="30036" b="25853"/>
          <a:stretch>
            <a:fillRect/>
          </a:stretch>
        </p:blipFill>
        <p:spPr bwMode="auto">
          <a:xfrm>
            <a:off x="4214810" y="2571744"/>
            <a:ext cx="471490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57158" y="4071942"/>
            <a:ext cx="378621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 4. Участки внутренней поверхности с различным фазовым составом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01090" y="35716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5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642918"/>
            <a:ext cx="7358114" cy="5000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14480" y="5857892"/>
            <a:ext cx="6215106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5. Карты распределения основных химических элементов, составляющих образец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5397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429652" y="142852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6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Andrey Zasypkin\Desktop\Тагил2021\рисНТ21\рис6нт.jpg"/>
          <p:cNvPicPr/>
          <p:nvPr/>
        </p:nvPicPr>
        <p:blipFill>
          <a:blip r:embed="rId2"/>
          <a:srcRect r="2407" b="36933"/>
          <a:stretch>
            <a:fillRect/>
          </a:stretch>
        </p:blipFill>
        <p:spPr bwMode="auto">
          <a:xfrm>
            <a:off x="500034" y="857232"/>
            <a:ext cx="8358246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143108" y="5643578"/>
            <a:ext cx="471490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Рис. 6. Распределение элементов в образцах 9 и 14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86776" y="35716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7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42758" y="1831657"/>
          <a:ext cx="6186828" cy="4026232"/>
        </p:xfrm>
        <a:graphic>
          <a:graphicData uri="http://schemas.openxmlformats.org/drawingml/2006/table">
            <a:tbl>
              <a:tblPr/>
              <a:tblGrid>
                <a:gridCol w="1546707"/>
                <a:gridCol w="1546707"/>
                <a:gridCol w="1546707"/>
                <a:gridCol w="1546707"/>
              </a:tblGrid>
              <a:tr h="4417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Элемент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5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Весовые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5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Атомные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5F6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b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Ошибка определения %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4B5F6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29.89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59.30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15.26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O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9.67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14.40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15.30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1.16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0.99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2.13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Cr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1.05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0.48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4.47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Mn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1.04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0.45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3.15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402543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Fe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56.11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23.94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1.21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9739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Ni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0.89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0.36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3.87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9739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Cu K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0.19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0.07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16.64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  <a:tr h="389739"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Total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54038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100.00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100" dirty="0">
                        <a:latin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428728" y="1000108"/>
            <a:ext cx="692948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5397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Таблица 2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Химический анализ областей в слоях 1, 2 и матрице материала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58214" y="35716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dirty="0" smtClean="0">
                <a:solidFill>
                  <a:srgbClr val="FF0000"/>
                </a:solidFill>
              </a:rPr>
              <a:t>8</a:t>
            </a:r>
            <a:endParaRPr lang="ru-RU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529</Words>
  <Application>Microsoft Office PowerPoint</Application>
  <PresentationFormat>Экран (4:3)</PresentationFormat>
  <Paragraphs>148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ИССЛЕДОВАНИЕ КАЧЕСТВА ВНУТРЕННЕЙ ПОВЕРХНОСТИ ТРУБЧАТЫХ ДЕТАЛЕЙ</vt:lpstr>
      <vt:lpstr>ВТМО + дорнование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КАЧЕСТВА ВНУТРЕННЕЙ ПОВЕРХНОСТИ ПОЛЫХ ПАЛЬЦЕВ ГУСЕНИЧНОЙ ЛЕНТЫ</dc:title>
  <dc:creator>Andrey Zasypkin</dc:creator>
  <cp:lastModifiedBy>Пользователь</cp:lastModifiedBy>
  <cp:revision>29</cp:revision>
  <dcterms:created xsi:type="dcterms:W3CDTF">2021-09-14T10:31:35Z</dcterms:created>
  <dcterms:modified xsi:type="dcterms:W3CDTF">2021-12-17T12:33:38Z</dcterms:modified>
</cp:coreProperties>
</file>